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sldIdLst>
    <p:sldId id="256" r:id="rId5"/>
    <p:sldId id="271" r:id="rId6"/>
    <p:sldId id="289" r:id="rId7"/>
    <p:sldId id="272" r:id="rId8"/>
    <p:sldId id="275" r:id="rId9"/>
    <p:sldId id="276" r:id="rId10"/>
    <p:sldId id="290" r:id="rId11"/>
    <p:sldId id="277" r:id="rId12"/>
    <p:sldId id="279" r:id="rId13"/>
    <p:sldId id="286" r:id="rId14"/>
    <p:sldId id="278" r:id="rId15"/>
    <p:sldId id="281" r:id="rId16"/>
    <p:sldId id="283" r:id="rId17"/>
    <p:sldId id="285" r:id="rId18"/>
    <p:sldId id="280" r:id="rId19"/>
    <p:sldId id="287" r:id="rId20"/>
    <p:sldId id="288" r:id="rId21"/>
    <p:sldId id="282" r:id="rId22"/>
  </p:sldIdLst>
  <p:sldSz cx="19010313" cy="10693400"/>
  <p:notesSz cx="7556500" cy="106934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6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572EA2"/>
    <a:srgbClr val="5C5670"/>
    <a:srgbClr val="0000FF"/>
    <a:srgbClr val="FFBF00"/>
    <a:srgbClr val="FFA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74854" autoAdjust="0"/>
  </p:normalViewPr>
  <p:slideViewPr>
    <p:cSldViewPr>
      <p:cViewPr varScale="1">
        <p:scale>
          <a:sx n="61" d="100"/>
          <a:sy n="61" d="100"/>
        </p:scale>
        <p:origin x="1194" y="96"/>
      </p:cViewPr>
      <p:guideLst>
        <p:guide orient="horz" pos="344"/>
        <p:guide pos="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23" d="100"/>
          <a:sy n="23" d="100"/>
        </p:scale>
        <p:origin x="3136"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www.news.uct.ac.za/article/-2020-09-21-faculty-highlights" TargetMode="External"/><Relationship Id="rId2" Type="http://schemas.openxmlformats.org/officeDocument/2006/relationships/image" Target="../media/image19.jpg"/><Relationship Id="rId1" Type="http://schemas.openxmlformats.org/officeDocument/2006/relationships/image" Target="../media/image18.jpg"/><Relationship Id="rId5" Type="http://schemas.openxmlformats.org/officeDocument/2006/relationships/hyperlink" Target="https://pxhere.com/en/photo/721151" TargetMode="External"/><Relationship Id="rId4"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hyperlink" Target="https://www.news.uct.ac.za/article/-2020-09-21-faculty-highlights" TargetMode="External"/><Relationship Id="rId2" Type="http://schemas.openxmlformats.org/officeDocument/2006/relationships/image" Target="../media/image19.jpg"/><Relationship Id="rId1" Type="http://schemas.openxmlformats.org/officeDocument/2006/relationships/image" Target="../media/image18.jpg"/><Relationship Id="rId5" Type="http://schemas.openxmlformats.org/officeDocument/2006/relationships/hyperlink" Target="https://pxhere.com/en/photo/721151" TargetMode="External"/><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7CAE2-19CC-4E19-967A-ACAFF837D3C9}" type="doc">
      <dgm:prSet loTypeId="urn:microsoft.com/office/officeart/2005/8/layout/vList3" loCatId="list" qsTypeId="urn:microsoft.com/office/officeart/2005/8/quickstyle/simple1" qsCatId="simple" csTypeId="urn:microsoft.com/office/officeart/2005/8/colors/accent1_2" csCatId="accent1" phldr="1"/>
      <dgm:spPr/>
    </dgm:pt>
    <dgm:pt modelId="{1E79D4CA-F815-44FD-B031-CF4281DC6C26}">
      <dgm:prSet phldrT="[Text]"/>
      <dgm:spPr/>
      <dgm:t>
        <a:bodyPr/>
        <a:lstStyle/>
        <a:p>
          <a:r>
            <a:rPr lang="en-US" dirty="0"/>
            <a:t>Staff</a:t>
          </a:r>
        </a:p>
      </dgm:t>
    </dgm:pt>
    <dgm:pt modelId="{768C1F85-9C34-4129-9E36-B765E0BBB583}" type="parTrans" cxnId="{6E354420-9457-40EB-A817-517188F526DB}">
      <dgm:prSet/>
      <dgm:spPr/>
      <dgm:t>
        <a:bodyPr/>
        <a:lstStyle/>
        <a:p>
          <a:endParaRPr lang="en-US"/>
        </a:p>
      </dgm:t>
    </dgm:pt>
    <dgm:pt modelId="{1B8A8FF0-E6BF-4ABF-9754-C864856C32C5}" type="sibTrans" cxnId="{6E354420-9457-40EB-A817-517188F526DB}">
      <dgm:prSet/>
      <dgm:spPr/>
      <dgm:t>
        <a:bodyPr/>
        <a:lstStyle/>
        <a:p>
          <a:endParaRPr lang="en-US"/>
        </a:p>
      </dgm:t>
    </dgm:pt>
    <dgm:pt modelId="{9CE3BC3C-B7DE-4CC0-B15F-B178CA72D596}">
      <dgm:prSet phldrT="[Text]"/>
      <dgm:spPr/>
      <dgm:t>
        <a:bodyPr/>
        <a:lstStyle/>
        <a:p>
          <a:r>
            <a:rPr lang="en-US" dirty="0"/>
            <a:t>Faculty</a:t>
          </a:r>
        </a:p>
      </dgm:t>
    </dgm:pt>
    <dgm:pt modelId="{E68901B1-5F41-4479-A21D-F6DBE8E78967}" type="parTrans" cxnId="{5AF94355-7800-4D51-859E-C87F21CC8026}">
      <dgm:prSet/>
      <dgm:spPr/>
      <dgm:t>
        <a:bodyPr/>
        <a:lstStyle/>
        <a:p>
          <a:endParaRPr lang="en-US"/>
        </a:p>
      </dgm:t>
    </dgm:pt>
    <dgm:pt modelId="{33B691AE-1E61-4854-A2F8-E50364FE1DE9}" type="sibTrans" cxnId="{5AF94355-7800-4D51-859E-C87F21CC8026}">
      <dgm:prSet/>
      <dgm:spPr/>
      <dgm:t>
        <a:bodyPr/>
        <a:lstStyle/>
        <a:p>
          <a:endParaRPr lang="en-US"/>
        </a:p>
      </dgm:t>
    </dgm:pt>
    <dgm:pt modelId="{59B1FEF3-7D36-4297-BECE-5B5E8E46C40A}">
      <dgm:prSet phldrT="[Text]"/>
      <dgm:spPr/>
      <dgm:t>
        <a:bodyPr/>
        <a:lstStyle/>
        <a:p>
          <a:r>
            <a:rPr lang="en-US" dirty="0"/>
            <a:t>Enterprise Applications</a:t>
          </a:r>
        </a:p>
      </dgm:t>
    </dgm:pt>
    <dgm:pt modelId="{645B4470-699A-4DC3-9079-E80484485EDC}" type="parTrans" cxnId="{03BCAB75-E28C-43EA-8D44-B676C6C106A9}">
      <dgm:prSet/>
      <dgm:spPr/>
      <dgm:t>
        <a:bodyPr/>
        <a:lstStyle/>
        <a:p>
          <a:endParaRPr lang="en-US"/>
        </a:p>
      </dgm:t>
    </dgm:pt>
    <dgm:pt modelId="{A68F0061-0C63-4442-ADEE-BFE3DACB3A33}" type="sibTrans" cxnId="{03BCAB75-E28C-43EA-8D44-B676C6C106A9}">
      <dgm:prSet/>
      <dgm:spPr/>
      <dgm:t>
        <a:bodyPr/>
        <a:lstStyle/>
        <a:p>
          <a:endParaRPr lang="en-US"/>
        </a:p>
      </dgm:t>
    </dgm:pt>
    <dgm:pt modelId="{99915B87-0EF6-4E6B-8AED-A11CE06518D0}" type="pres">
      <dgm:prSet presAssocID="{D047CAE2-19CC-4E19-967A-ACAFF837D3C9}" presName="linearFlow" presStyleCnt="0">
        <dgm:presLayoutVars>
          <dgm:dir/>
          <dgm:resizeHandles val="exact"/>
        </dgm:presLayoutVars>
      </dgm:prSet>
      <dgm:spPr/>
    </dgm:pt>
    <dgm:pt modelId="{854643F3-3D3D-4507-8A88-DB17526DF3EC}" type="pres">
      <dgm:prSet presAssocID="{1E79D4CA-F815-44FD-B031-CF4281DC6C26}" presName="composite" presStyleCnt="0"/>
      <dgm:spPr/>
    </dgm:pt>
    <dgm:pt modelId="{8CE81749-6BD3-4DF2-AE17-02FC0A86F109}" type="pres">
      <dgm:prSet presAssocID="{1E79D4CA-F815-44FD-B031-CF4281DC6C2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4B42E3D3-5786-41D3-9F30-77A8533A5FB8}" type="pres">
      <dgm:prSet presAssocID="{1E79D4CA-F815-44FD-B031-CF4281DC6C26}" presName="txShp" presStyleLbl="node1" presStyleIdx="0" presStyleCnt="3">
        <dgm:presLayoutVars>
          <dgm:bulletEnabled val="1"/>
        </dgm:presLayoutVars>
      </dgm:prSet>
      <dgm:spPr/>
    </dgm:pt>
    <dgm:pt modelId="{C06EAA11-4DEB-461F-8C2B-68232F0DD56D}" type="pres">
      <dgm:prSet presAssocID="{1B8A8FF0-E6BF-4ABF-9754-C864856C32C5}" presName="spacing" presStyleCnt="0"/>
      <dgm:spPr/>
    </dgm:pt>
    <dgm:pt modelId="{4BD47CDB-3EBF-4FDA-A8A2-D83AA90ECED0}" type="pres">
      <dgm:prSet presAssocID="{9CE3BC3C-B7DE-4CC0-B15F-B178CA72D596}" presName="composite" presStyleCnt="0"/>
      <dgm:spPr/>
    </dgm:pt>
    <dgm:pt modelId="{02AEC9EE-5BA6-45EE-994D-A7896738B8F4}" type="pres">
      <dgm:prSet presAssocID="{9CE3BC3C-B7DE-4CC0-B15F-B178CA72D59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25000" r="-25000"/>
          </a:stretch>
        </a:blipFill>
      </dgm:spPr>
    </dgm:pt>
    <dgm:pt modelId="{C2D36300-455E-46B2-8F59-6312FE4D1AB2}" type="pres">
      <dgm:prSet presAssocID="{9CE3BC3C-B7DE-4CC0-B15F-B178CA72D596}" presName="txShp" presStyleLbl="node1" presStyleIdx="1" presStyleCnt="3">
        <dgm:presLayoutVars>
          <dgm:bulletEnabled val="1"/>
        </dgm:presLayoutVars>
      </dgm:prSet>
      <dgm:spPr/>
    </dgm:pt>
    <dgm:pt modelId="{ED59ECE3-85EA-43A3-B21C-BA21BD24674E}" type="pres">
      <dgm:prSet presAssocID="{33B691AE-1E61-4854-A2F8-E50364FE1DE9}" presName="spacing" presStyleCnt="0"/>
      <dgm:spPr/>
    </dgm:pt>
    <dgm:pt modelId="{6A6DEFA6-4FF6-437C-B4FD-BDA147996119}" type="pres">
      <dgm:prSet presAssocID="{59B1FEF3-7D36-4297-BECE-5B5E8E46C40A}" presName="composite" presStyleCnt="0"/>
      <dgm:spPr/>
    </dgm:pt>
    <dgm:pt modelId="{BB428269-8683-4040-9649-BAF4BB75A883}" type="pres">
      <dgm:prSet presAssocID="{59B1FEF3-7D36-4297-BECE-5B5E8E46C40A}" presName="imgShp"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dgm:spPr>
    </dgm:pt>
    <dgm:pt modelId="{638221D0-9476-4050-BF63-48404FBF47A3}" type="pres">
      <dgm:prSet presAssocID="{59B1FEF3-7D36-4297-BECE-5B5E8E46C40A}" presName="txShp" presStyleLbl="node1" presStyleIdx="2" presStyleCnt="3">
        <dgm:presLayoutVars>
          <dgm:bulletEnabled val="1"/>
        </dgm:presLayoutVars>
      </dgm:prSet>
      <dgm:spPr/>
    </dgm:pt>
  </dgm:ptLst>
  <dgm:cxnLst>
    <dgm:cxn modelId="{6E354420-9457-40EB-A817-517188F526DB}" srcId="{D047CAE2-19CC-4E19-967A-ACAFF837D3C9}" destId="{1E79D4CA-F815-44FD-B031-CF4281DC6C26}" srcOrd="0" destOrd="0" parTransId="{768C1F85-9C34-4129-9E36-B765E0BBB583}" sibTransId="{1B8A8FF0-E6BF-4ABF-9754-C864856C32C5}"/>
    <dgm:cxn modelId="{9873405F-3E8E-4198-8E16-F12C62D7D5CF}" type="presOf" srcId="{D047CAE2-19CC-4E19-967A-ACAFF837D3C9}" destId="{99915B87-0EF6-4E6B-8AED-A11CE06518D0}" srcOrd="0" destOrd="0" presId="urn:microsoft.com/office/officeart/2005/8/layout/vList3"/>
    <dgm:cxn modelId="{6035F243-4C94-4C30-ABE7-43B027536A57}" type="presOf" srcId="{59B1FEF3-7D36-4297-BECE-5B5E8E46C40A}" destId="{638221D0-9476-4050-BF63-48404FBF47A3}" srcOrd="0" destOrd="0" presId="urn:microsoft.com/office/officeart/2005/8/layout/vList3"/>
    <dgm:cxn modelId="{5AF94355-7800-4D51-859E-C87F21CC8026}" srcId="{D047CAE2-19CC-4E19-967A-ACAFF837D3C9}" destId="{9CE3BC3C-B7DE-4CC0-B15F-B178CA72D596}" srcOrd="1" destOrd="0" parTransId="{E68901B1-5F41-4479-A21D-F6DBE8E78967}" sibTransId="{33B691AE-1E61-4854-A2F8-E50364FE1DE9}"/>
    <dgm:cxn modelId="{03BCAB75-E28C-43EA-8D44-B676C6C106A9}" srcId="{D047CAE2-19CC-4E19-967A-ACAFF837D3C9}" destId="{59B1FEF3-7D36-4297-BECE-5B5E8E46C40A}" srcOrd="2" destOrd="0" parTransId="{645B4470-699A-4DC3-9079-E80484485EDC}" sibTransId="{A68F0061-0C63-4442-ADEE-BFE3DACB3A33}"/>
    <dgm:cxn modelId="{C85D6F88-CC14-4F15-80BA-62C0CA1F593F}" type="presOf" srcId="{9CE3BC3C-B7DE-4CC0-B15F-B178CA72D596}" destId="{C2D36300-455E-46B2-8F59-6312FE4D1AB2}" srcOrd="0" destOrd="0" presId="urn:microsoft.com/office/officeart/2005/8/layout/vList3"/>
    <dgm:cxn modelId="{FED42FC8-798B-4356-9510-4B7CFCF23606}" type="presOf" srcId="{1E79D4CA-F815-44FD-B031-CF4281DC6C26}" destId="{4B42E3D3-5786-41D3-9F30-77A8533A5FB8}" srcOrd="0" destOrd="0" presId="urn:microsoft.com/office/officeart/2005/8/layout/vList3"/>
    <dgm:cxn modelId="{448CC633-1186-4875-9634-5B716BC5CBE3}" type="presParOf" srcId="{99915B87-0EF6-4E6B-8AED-A11CE06518D0}" destId="{854643F3-3D3D-4507-8A88-DB17526DF3EC}" srcOrd="0" destOrd="0" presId="urn:microsoft.com/office/officeart/2005/8/layout/vList3"/>
    <dgm:cxn modelId="{BE7CC996-37A7-4849-B83E-4045E4A9C7FF}" type="presParOf" srcId="{854643F3-3D3D-4507-8A88-DB17526DF3EC}" destId="{8CE81749-6BD3-4DF2-AE17-02FC0A86F109}" srcOrd="0" destOrd="0" presId="urn:microsoft.com/office/officeart/2005/8/layout/vList3"/>
    <dgm:cxn modelId="{DE056533-0CE5-4357-903C-4D8F4ED38438}" type="presParOf" srcId="{854643F3-3D3D-4507-8A88-DB17526DF3EC}" destId="{4B42E3D3-5786-41D3-9F30-77A8533A5FB8}" srcOrd="1" destOrd="0" presId="urn:microsoft.com/office/officeart/2005/8/layout/vList3"/>
    <dgm:cxn modelId="{66999F7B-3563-4C30-B673-C9D158F037CB}" type="presParOf" srcId="{99915B87-0EF6-4E6B-8AED-A11CE06518D0}" destId="{C06EAA11-4DEB-461F-8C2B-68232F0DD56D}" srcOrd="1" destOrd="0" presId="urn:microsoft.com/office/officeart/2005/8/layout/vList3"/>
    <dgm:cxn modelId="{22510FD0-5CFC-48DC-B847-570301A4C4DD}" type="presParOf" srcId="{99915B87-0EF6-4E6B-8AED-A11CE06518D0}" destId="{4BD47CDB-3EBF-4FDA-A8A2-D83AA90ECED0}" srcOrd="2" destOrd="0" presId="urn:microsoft.com/office/officeart/2005/8/layout/vList3"/>
    <dgm:cxn modelId="{33134821-58B5-4CD0-9E26-56C2682299E8}" type="presParOf" srcId="{4BD47CDB-3EBF-4FDA-A8A2-D83AA90ECED0}" destId="{02AEC9EE-5BA6-45EE-994D-A7896738B8F4}" srcOrd="0" destOrd="0" presId="urn:microsoft.com/office/officeart/2005/8/layout/vList3"/>
    <dgm:cxn modelId="{352FABC3-F0FC-4388-AB82-FD55A90905B8}" type="presParOf" srcId="{4BD47CDB-3EBF-4FDA-A8A2-D83AA90ECED0}" destId="{C2D36300-455E-46B2-8F59-6312FE4D1AB2}" srcOrd="1" destOrd="0" presId="urn:microsoft.com/office/officeart/2005/8/layout/vList3"/>
    <dgm:cxn modelId="{FCF9EE45-87B3-4776-9C53-2CBE8C39CB89}" type="presParOf" srcId="{99915B87-0EF6-4E6B-8AED-A11CE06518D0}" destId="{ED59ECE3-85EA-43A3-B21C-BA21BD24674E}" srcOrd="3" destOrd="0" presId="urn:microsoft.com/office/officeart/2005/8/layout/vList3"/>
    <dgm:cxn modelId="{05670663-C9BA-49BF-AB0B-A4D7D46FDC5F}" type="presParOf" srcId="{99915B87-0EF6-4E6B-8AED-A11CE06518D0}" destId="{6A6DEFA6-4FF6-437C-B4FD-BDA147996119}" srcOrd="4" destOrd="0" presId="urn:microsoft.com/office/officeart/2005/8/layout/vList3"/>
    <dgm:cxn modelId="{A007019C-4078-4817-84F7-083429A00C66}" type="presParOf" srcId="{6A6DEFA6-4FF6-437C-B4FD-BDA147996119}" destId="{BB428269-8683-4040-9649-BAF4BB75A883}" srcOrd="0" destOrd="0" presId="urn:microsoft.com/office/officeart/2005/8/layout/vList3"/>
    <dgm:cxn modelId="{F31C42EB-3D83-43A4-B27D-B47DD0E2625E}" type="presParOf" srcId="{6A6DEFA6-4FF6-437C-B4FD-BDA147996119}" destId="{638221D0-9476-4050-BF63-48404FBF47A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2E3D3-5786-41D3-9F30-77A8533A5FB8}">
      <dsp:nvSpPr>
        <dsp:cNvPr id="0" name=""/>
        <dsp:cNvSpPr/>
      </dsp:nvSpPr>
      <dsp:spPr>
        <a:xfrm rot="10800000">
          <a:off x="2084644" y="4955"/>
          <a:ext cx="6494237" cy="17955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770" tIns="190500" rIns="3556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Staff</a:t>
          </a:r>
        </a:p>
      </dsp:txBody>
      <dsp:txXfrm rot="10800000">
        <a:off x="2533521" y="4955"/>
        <a:ext cx="6045360" cy="1795509"/>
      </dsp:txXfrm>
    </dsp:sp>
    <dsp:sp modelId="{8CE81749-6BD3-4DF2-AE17-02FC0A86F109}">
      <dsp:nvSpPr>
        <dsp:cNvPr id="0" name=""/>
        <dsp:cNvSpPr/>
      </dsp:nvSpPr>
      <dsp:spPr>
        <a:xfrm>
          <a:off x="1186889" y="4955"/>
          <a:ext cx="1795509" cy="17955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D36300-455E-46B2-8F59-6312FE4D1AB2}">
      <dsp:nvSpPr>
        <dsp:cNvPr id="0" name=""/>
        <dsp:cNvSpPr/>
      </dsp:nvSpPr>
      <dsp:spPr>
        <a:xfrm rot="10800000">
          <a:off x="2084644" y="2336438"/>
          <a:ext cx="6494237" cy="17955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770" tIns="190500" rIns="3556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Faculty</a:t>
          </a:r>
        </a:p>
      </dsp:txBody>
      <dsp:txXfrm rot="10800000">
        <a:off x="2533521" y="2336438"/>
        <a:ext cx="6045360" cy="1795509"/>
      </dsp:txXfrm>
    </dsp:sp>
    <dsp:sp modelId="{02AEC9EE-5BA6-45EE-994D-A7896738B8F4}">
      <dsp:nvSpPr>
        <dsp:cNvPr id="0" name=""/>
        <dsp:cNvSpPr/>
      </dsp:nvSpPr>
      <dsp:spPr>
        <a:xfrm>
          <a:off x="1186889" y="2336438"/>
          <a:ext cx="1795509" cy="1795509"/>
        </a:xfrm>
        <a:prstGeom prst="ellipse">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8221D0-9476-4050-BF63-48404FBF47A3}">
      <dsp:nvSpPr>
        <dsp:cNvPr id="0" name=""/>
        <dsp:cNvSpPr/>
      </dsp:nvSpPr>
      <dsp:spPr>
        <a:xfrm rot="10800000">
          <a:off x="2084644" y="4667920"/>
          <a:ext cx="6494237" cy="17955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770" tIns="190500" rIns="3556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Enterprise Applications</a:t>
          </a:r>
        </a:p>
      </dsp:txBody>
      <dsp:txXfrm rot="10800000">
        <a:off x="2533521" y="4667920"/>
        <a:ext cx="6045360" cy="1795509"/>
      </dsp:txXfrm>
    </dsp:sp>
    <dsp:sp modelId="{BB428269-8683-4040-9649-BAF4BB75A883}">
      <dsp:nvSpPr>
        <dsp:cNvPr id="0" name=""/>
        <dsp:cNvSpPr/>
      </dsp:nvSpPr>
      <dsp:spPr>
        <a:xfrm>
          <a:off x="1186889" y="4667920"/>
          <a:ext cx="1795509" cy="179550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2BF3456-A29E-41FE-BFB7-B24F24BEE47B}" type="datetimeFigureOut">
              <a:rPr lang="cs-CZ" smtClean="0"/>
              <a:t>11.04.2022</a:t>
            </a:fld>
            <a:endParaRPr lang="cs-CZ"/>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5B543-0236-4AEE-9F15-C7CF1150485F}" type="slidenum">
              <a:rPr lang="cs-CZ" smtClean="0"/>
              <a:t>2</a:t>
            </a:fld>
            <a:endParaRPr lang="cs-CZ"/>
          </a:p>
        </p:txBody>
      </p:sp>
    </p:spTree>
    <p:extLst>
      <p:ext uri="{BB962C8B-B14F-4D97-AF65-F5344CB8AC3E}">
        <p14:creationId xmlns:p14="http://schemas.microsoft.com/office/powerpoint/2010/main" val="4953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5B543-0236-4AEE-9F15-C7CF1150485F}" type="slidenum">
              <a:rPr lang="cs-CZ" smtClean="0"/>
              <a:t>3</a:t>
            </a:fld>
            <a:endParaRPr lang="cs-CZ"/>
          </a:p>
        </p:txBody>
      </p:sp>
    </p:spTree>
    <p:extLst>
      <p:ext uri="{BB962C8B-B14F-4D97-AF65-F5344CB8AC3E}">
        <p14:creationId xmlns:p14="http://schemas.microsoft.com/office/powerpoint/2010/main" val="61927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5B543-0236-4AEE-9F15-C7CF1150485F}" type="slidenum">
              <a:rPr lang="cs-CZ" smtClean="0"/>
              <a:t>4</a:t>
            </a:fld>
            <a:endParaRPr lang="cs-CZ"/>
          </a:p>
        </p:txBody>
      </p:sp>
    </p:spTree>
    <p:extLst>
      <p:ext uri="{BB962C8B-B14F-4D97-AF65-F5344CB8AC3E}">
        <p14:creationId xmlns:p14="http://schemas.microsoft.com/office/powerpoint/2010/main" val="291839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5B543-0236-4AEE-9F15-C7CF1150485F}" type="slidenum">
              <a:rPr lang="cs-CZ" smtClean="0"/>
              <a:t>7</a:t>
            </a:fld>
            <a:endParaRPr lang="cs-CZ"/>
          </a:p>
        </p:txBody>
      </p:sp>
    </p:spTree>
    <p:extLst>
      <p:ext uri="{BB962C8B-B14F-4D97-AF65-F5344CB8AC3E}">
        <p14:creationId xmlns:p14="http://schemas.microsoft.com/office/powerpoint/2010/main" val="382885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t>18</a:t>
            </a:fld>
            <a:endParaRPr lang="cs-CZ"/>
          </a:p>
        </p:txBody>
      </p:sp>
    </p:spTree>
    <p:extLst>
      <p:ext uri="{BB962C8B-B14F-4D97-AF65-F5344CB8AC3E}">
        <p14:creationId xmlns:p14="http://schemas.microsoft.com/office/powerpoint/2010/main" val="3098957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Holder 4">
            <a:extLst>
              <a:ext uri="{FF2B5EF4-FFF2-40B4-BE49-F238E27FC236}">
                <a16:creationId xmlns:a16="http://schemas.microsoft.com/office/drawing/2014/main" id="{3A63CD30-0CAC-4FEA-9B09-A10710584BD4}"/>
              </a:ext>
            </a:extLst>
          </p:cNvPr>
          <p:cNvSpPr>
            <a:spLocks noGrp="1"/>
          </p:cNvSpPr>
          <p:nvPr>
            <p:ph type="ftr" sz="quarter" idx="5"/>
          </p:nvPr>
        </p:nvSpPr>
        <p:spPr>
          <a:xfrm>
            <a:off x="6468938" y="9944862"/>
            <a:ext cx="6088412" cy="276999"/>
          </a:xfrm>
        </p:spPr>
        <p:txBody>
          <a:bodyPr lIns="0" tIns="0" rIns="0" bIns="0"/>
          <a:lstStyle>
            <a:lvl1pPr algn="ctr">
              <a:defRPr>
                <a:solidFill>
                  <a:schemeClr val="tx1">
                    <a:tint val="75000"/>
                  </a:schemeClr>
                </a:solidFill>
              </a:defRPr>
            </a:lvl1pPr>
          </a:lstStyle>
          <a:p>
            <a:endParaRPr dirty="0"/>
          </a:p>
        </p:txBody>
      </p:sp>
      <p:sp>
        <p:nvSpPr>
          <p:cNvPr id="8" name="Holder 5">
            <a:extLst>
              <a:ext uri="{FF2B5EF4-FFF2-40B4-BE49-F238E27FC236}">
                <a16:creationId xmlns:a16="http://schemas.microsoft.com/office/drawing/2014/main" id="{C784BF74-3865-4207-AE86-E7322BB1FFEC}"/>
              </a:ext>
            </a:extLst>
          </p:cNvPr>
          <p:cNvSpPr>
            <a:spLocks noGrp="1"/>
          </p:cNvSpPr>
          <p:nvPr>
            <p:ph type="dt" sz="half" idx="6"/>
          </p:nvPr>
        </p:nvSpPr>
        <p:spPr>
          <a:xfrm>
            <a:off x="951314" y="9944862"/>
            <a:ext cx="4376045" cy="276999"/>
          </a:xfrm>
        </p:spPr>
        <p:txBody>
          <a:bodyPr lIns="0" tIns="0" rIns="0" bIns="0"/>
          <a:lstStyle>
            <a:lvl1pPr algn="l">
              <a:defRPr>
                <a:solidFill>
                  <a:schemeClr val="tx1">
                    <a:tint val="75000"/>
                  </a:schemeClr>
                </a:solidFill>
              </a:defRPr>
            </a:lvl1pPr>
          </a:lstStyle>
          <a:p>
            <a:fld id="{1D8BD707-D9CF-40AE-B4C6-C98DA3205C09}" type="datetimeFigureOut">
              <a:rPr lang="en-US"/>
              <a:t>4/11/2022</a:t>
            </a:fld>
            <a:endParaRPr lang="en-US" dirty="0"/>
          </a:p>
        </p:txBody>
      </p:sp>
      <p:sp>
        <p:nvSpPr>
          <p:cNvPr id="9" name="Holder 6">
            <a:extLst>
              <a:ext uri="{FF2B5EF4-FFF2-40B4-BE49-F238E27FC236}">
                <a16:creationId xmlns:a16="http://schemas.microsoft.com/office/drawing/2014/main" id="{8470D476-3687-4AFB-B023-42225D4AD311}"/>
              </a:ext>
            </a:extLst>
          </p:cNvPr>
          <p:cNvSpPr>
            <a:spLocks noGrp="1"/>
          </p:cNvSpPr>
          <p:nvPr>
            <p:ph type="sldNum" sz="quarter" idx="7"/>
          </p:nvPr>
        </p:nvSpPr>
        <p:spPr>
          <a:xfrm>
            <a:off x="13698929" y="9944862"/>
            <a:ext cx="4376045" cy="276999"/>
          </a:xfrm>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10" name="Holder 4">
            <a:extLst>
              <a:ext uri="{FF2B5EF4-FFF2-40B4-BE49-F238E27FC236}">
                <a16:creationId xmlns:a16="http://schemas.microsoft.com/office/drawing/2014/main" id="{0A14D620-0DD5-4C69-851E-1FD69C804000}"/>
              </a:ext>
            </a:extLst>
          </p:cNvPr>
          <p:cNvSpPr txBox="1">
            <a:spLocks/>
          </p:cNvSpPr>
          <p:nvPr userDrawn="1"/>
        </p:nvSpPr>
        <p:spPr>
          <a:xfrm>
            <a:off x="951314" y="9944862"/>
            <a:ext cx="4376045" cy="276999"/>
          </a:xfrm>
          <a:prstGeom prst="rect">
            <a:avLst/>
          </a:prstGeom>
        </p:spPr>
        <p:txBody>
          <a:bodyPr wrap="square" lIns="0" tIns="0" rIns="0" bIns="0">
            <a:spAutoFit/>
          </a:bodyPr>
          <a:lstStyle>
            <a:defPPr>
              <a:defRPr lang="cs-CZ"/>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4/11/2022</a:t>
            </a:fld>
            <a:endParaRPr lang="en-US" dirty="0"/>
          </a:p>
        </p:txBody>
      </p:sp>
      <p:sp>
        <p:nvSpPr>
          <p:cNvPr id="11" name="Holder 5">
            <a:extLst>
              <a:ext uri="{FF2B5EF4-FFF2-40B4-BE49-F238E27FC236}">
                <a16:creationId xmlns:a16="http://schemas.microsoft.com/office/drawing/2014/main" id="{D5E89C62-2E1A-4BE8-8C23-E684C970FD6F}"/>
              </a:ext>
            </a:extLst>
          </p:cNvPr>
          <p:cNvSpPr txBox="1">
            <a:spLocks/>
          </p:cNvSpPr>
          <p:nvPr userDrawn="1"/>
        </p:nvSpPr>
        <p:spPr>
          <a:xfrm>
            <a:off x="13698929" y="9944862"/>
            <a:ext cx="4376045" cy="276999"/>
          </a:xfrm>
          <a:prstGeom prst="rect">
            <a:avLst/>
          </a:prstGeom>
        </p:spPr>
        <p:txBody>
          <a:bodyPr wrap="square" lIns="0" tIns="0" rIns="0" bIns="0">
            <a:spAutoFit/>
          </a:bodyPr>
          <a:lstStyle>
            <a:defPPr>
              <a:defRPr lang="cs-CZ"/>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pic>
        <p:nvPicPr>
          <p:cNvPr id="12" name="Picture 11" descr="IT Services">
            <a:extLst>
              <a:ext uri="{FF2B5EF4-FFF2-40B4-BE49-F238E27FC236}">
                <a16:creationId xmlns:a16="http://schemas.microsoft.com/office/drawing/2014/main" id="{A856E365-5D74-4F93-B50A-AE3862F8F3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41184" y="9485261"/>
            <a:ext cx="2452914" cy="1226457"/>
          </a:xfrm>
          <a:prstGeom prst="rect">
            <a:avLst/>
          </a:prstGeom>
          <a:noFill/>
          <a:extLst>
            <a:ext uri="{909E8E84-426E-40DD-AFC4-6F175D3DCCD1}">
              <a14:hiddenFill xmlns:a14="http://schemas.microsoft.com/office/drawing/2010/main">
                <a:solidFill>
                  <a:srgbClr val="FFFFFF"/>
                </a:solidFill>
              </a14:hiddenFill>
            </a:ext>
          </a:extLst>
        </p:spPr>
      </p:pic>
      <p:sp>
        <p:nvSpPr>
          <p:cNvPr id="13" name="Holder 3">
            <a:extLst>
              <a:ext uri="{FF2B5EF4-FFF2-40B4-BE49-F238E27FC236}">
                <a16:creationId xmlns:a16="http://schemas.microsoft.com/office/drawing/2014/main" id="{F94C1264-9284-4768-A08A-D53F31A9CA1F}"/>
              </a:ext>
            </a:extLst>
          </p:cNvPr>
          <p:cNvSpPr txBox="1">
            <a:spLocks/>
          </p:cNvSpPr>
          <p:nvPr userDrawn="1"/>
        </p:nvSpPr>
        <p:spPr>
          <a:xfrm>
            <a:off x="951314" y="9944862"/>
            <a:ext cx="4376045" cy="276999"/>
          </a:xfrm>
          <a:prstGeom prst="rect">
            <a:avLst/>
          </a:prstGeom>
        </p:spPr>
        <p:txBody>
          <a:bodyPr wrap="square" lIns="0" tIns="0" rIns="0" bIns="0">
            <a:spAutoFit/>
          </a:bodyPr>
          <a:lstStyle>
            <a:defPPr>
              <a:defRPr lang="cs-CZ"/>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4/11/2022</a:t>
            </a:fld>
            <a:endParaRPr lang="en-US" dirty="0"/>
          </a:p>
        </p:txBody>
      </p:sp>
      <p:sp>
        <p:nvSpPr>
          <p:cNvPr id="14" name="Holder 4">
            <a:extLst>
              <a:ext uri="{FF2B5EF4-FFF2-40B4-BE49-F238E27FC236}">
                <a16:creationId xmlns:a16="http://schemas.microsoft.com/office/drawing/2014/main" id="{1AE21FEE-0070-4696-B49C-BB53616A64A9}"/>
              </a:ext>
            </a:extLst>
          </p:cNvPr>
          <p:cNvSpPr txBox="1">
            <a:spLocks/>
          </p:cNvSpPr>
          <p:nvPr userDrawn="1"/>
        </p:nvSpPr>
        <p:spPr>
          <a:xfrm>
            <a:off x="14534356" y="10327501"/>
            <a:ext cx="4376045" cy="276999"/>
          </a:xfrm>
          <a:prstGeom prst="rect">
            <a:avLst/>
          </a:prstGeom>
        </p:spPr>
        <p:txBody>
          <a:bodyPr wrap="square" lIns="0" tIns="0" rIns="0" bIns="0">
            <a:spAutoFit/>
          </a:bodyPr>
          <a:lstStyle>
            <a:defPPr>
              <a:defRPr lang="cs-CZ"/>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graphicFrame>
        <p:nvGraphicFramePr>
          <p:cNvPr id="15" name="Table 14">
            <a:extLst>
              <a:ext uri="{FF2B5EF4-FFF2-40B4-BE49-F238E27FC236}">
                <a16:creationId xmlns:a16="http://schemas.microsoft.com/office/drawing/2014/main" id="{172B624E-B950-4FF8-89C1-BE61FA3CD552}"/>
              </a:ext>
            </a:extLst>
          </p:cNvPr>
          <p:cNvGraphicFramePr>
            <a:graphicFrameLocks noGrp="1"/>
          </p:cNvGraphicFramePr>
          <p:nvPr userDrawn="1">
            <p:extLst>
              <p:ext uri="{D42A27DB-BD31-4B8C-83A1-F6EECF244321}">
                <p14:modId xmlns:p14="http://schemas.microsoft.com/office/powerpoint/2010/main" val="378068076"/>
              </p:ext>
            </p:extLst>
          </p:nvPr>
        </p:nvGraphicFramePr>
        <p:xfrm>
          <a:off x="-795" y="-26400"/>
          <a:ext cx="19010315" cy="579120"/>
        </p:xfrm>
        <a:graphic>
          <a:graphicData uri="http://schemas.openxmlformats.org/drawingml/2006/table">
            <a:tbl>
              <a:tblPr firstRow="1" bandRow="1">
                <a:tableStyleId>{5C22544A-7EE6-4342-B048-85BDC9FD1C3A}</a:tableStyleId>
              </a:tblPr>
              <a:tblGrid>
                <a:gridCol w="3802063">
                  <a:extLst>
                    <a:ext uri="{9D8B030D-6E8A-4147-A177-3AD203B41FA5}">
                      <a16:colId xmlns:a16="http://schemas.microsoft.com/office/drawing/2014/main" val="2167245417"/>
                    </a:ext>
                  </a:extLst>
                </a:gridCol>
                <a:gridCol w="3802063">
                  <a:extLst>
                    <a:ext uri="{9D8B030D-6E8A-4147-A177-3AD203B41FA5}">
                      <a16:colId xmlns:a16="http://schemas.microsoft.com/office/drawing/2014/main" val="1405044945"/>
                    </a:ext>
                  </a:extLst>
                </a:gridCol>
                <a:gridCol w="3802063">
                  <a:extLst>
                    <a:ext uri="{9D8B030D-6E8A-4147-A177-3AD203B41FA5}">
                      <a16:colId xmlns:a16="http://schemas.microsoft.com/office/drawing/2014/main" val="3817794726"/>
                    </a:ext>
                  </a:extLst>
                </a:gridCol>
                <a:gridCol w="3802063">
                  <a:extLst>
                    <a:ext uri="{9D8B030D-6E8A-4147-A177-3AD203B41FA5}">
                      <a16:colId xmlns:a16="http://schemas.microsoft.com/office/drawing/2014/main" val="678545911"/>
                    </a:ext>
                  </a:extLst>
                </a:gridCol>
                <a:gridCol w="3802063">
                  <a:extLst>
                    <a:ext uri="{9D8B030D-6E8A-4147-A177-3AD203B41FA5}">
                      <a16:colId xmlns:a16="http://schemas.microsoft.com/office/drawing/2014/main" val="2047636971"/>
                    </a:ext>
                  </a:extLst>
                </a:gridCol>
              </a:tblGrid>
              <a:tr h="420100">
                <a:tc>
                  <a:txBody>
                    <a:bodyPr/>
                    <a:lstStyle/>
                    <a:p>
                      <a:pPr algn="ctr"/>
                      <a:endParaRPr lang="en-US" sz="3200" dirty="0"/>
                    </a:p>
                  </a:txBody>
                  <a:tcPr anchor="ctr">
                    <a:solidFill>
                      <a:srgbClr val="002060"/>
                    </a:solidFill>
                  </a:tcPr>
                </a:tc>
                <a:tc>
                  <a:txBody>
                    <a:bodyPr/>
                    <a:lstStyle/>
                    <a:p>
                      <a:pPr algn="ctr"/>
                      <a:endParaRPr lang="en-US" sz="3200" b="1" dirty="0">
                        <a:solidFill>
                          <a:schemeClr val="lt1"/>
                        </a:solidFill>
                        <a:latin typeface="+mn-lt"/>
                        <a:ea typeface="+mn-ea"/>
                        <a:cs typeface="+mn-cs"/>
                      </a:endParaRPr>
                    </a:p>
                  </a:txBody>
                  <a:tcPr anchor="ctr">
                    <a:solidFill>
                      <a:srgbClr val="00B0F0"/>
                    </a:solidFill>
                  </a:tcPr>
                </a:tc>
                <a:tc>
                  <a:txBody>
                    <a:bodyPr/>
                    <a:lstStyle/>
                    <a:p>
                      <a:pPr algn="ctr"/>
                      <a:endParaRPr lang="en-US" sz="3200" b="1" dirty="0">
                        <a:solidFill>
                          <a:schemeClr val="lt1"/>
                        </a:solidFill>
                        <a:latin typeface="+mn-lt"/>
                        <a:ea typeface="+mn-ea"/>
                        <a:cs typeface="+mn-cs"/>
                      </a:endParaRPr>
                    </a:p>
                  </a:txBody>
                  <a:tcPr anchor="ctr">
                    <a:solidFill>
                      <a:srgbClr val="FFC000"/>
                    </a:solidFill>
                  </a:tcPr>
                </a:tc>
                <a:tc>
                  <a:txBody>
                    <a:bodyPr/>
                    <a:lstStyle/>
                    <a:p>
                      <a:pPr algn="ctr"/>
                      <a:endParaRPr lang="en-US" sz="3200" b="1" dirty="0">
                        <a:solidFill>
                          <a:schemeClr val="lt1"/>
                        </a:solidFill>
                        <a:latin typeface="+mn-lt"/>
                        <a:ea typeface="+mn-ea"/>
                        <a:cs typeface="+mn-cs"/>
                      </a:endParaRPr>
                    </a:p>
                  </a:txBody>
                  <a:tcPr anchor="ctr">
                    <a:solidFill>
                      <a:schemeClr val="accent2">
                        <a:lumMod val="75000"/>
                      </a:schemeClr>
                    </a:solidFill>
                  </a:tcPr>
                </a:tc>
                <a:tc>
                  <a:txBody>
                    <a:bodyPr/>
                    <a:lstStyle/>
                    <a:p>
                      <a:pPr algn="ctr"/>
                      <a:r>
                        <a:rPr lang="en-US" sz="3200" b="1" dirty="0">
                          <a:solidFill>
                            <a:schemeClr val="lt1"/>
                          </a:solidFill>
                          <a:latin typeface="+mn-lt"/>
                          <a:ea typeface="+mn-ea"/>
                          <a:cs typeface="+mn-cs"/>
                        </a:rPr>
                        <a:t>Informer</a:t>
                      </a:r>
                    </a:p>
                  </a:txBody>
                  <a:tcPr anchor="ctr">
                    <a:solidFill>
                      <a:schemeClr val="accent6">
                        <a:lumMod val="75000"/>
                      </a:schemeClr>
                    </a:solidFill>
                  </a:tcPr>
                </a:tc>
                <a:extLst>
                  <a:ext uri="{0D108BD9-81ED-4DB2-BD59-A6C34878D82A}">
                    <a16:rowId xmlns:a16="http://schemas.microsoft.com/office/drawing/2014/main" val="1071487635"/>
                  </a:ext>
                </a:extLst>
              </a:tr>
            </a:tbl>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7" name="Holder 4">
            <a:extLst>
              <a:ext uri="{FF2B5EF4-FFF2-40B4-BE49-F238E27FC236}">
                <a16:creationId xmlns:a16="http://schemas.microsoft.com/office/drawing/2014/main" id="{DAAFC2CD-8F39-4FC1-B723-73E46C3CBDD8}"/>
              </a:ext>
            </a:extLst>
          </p:cNvPr>
          <p:cNvSpPr txBox="1">
            <a:spLocks/>
          </p:cNvSpPr>
          <p:nvPr userDrawn="1"/>
        </p:nvSpPr>
        <p:spPr>
          <a:xfrm>
            <a:off x="951314" y="9944862"/>
            <a:ext cx="4376045" cy="276999"/>
          </a:xfrm>
          <a:prstGeom prst="rect">
            <a:avLst/>
          </a:prstGeom>
        </p:spPr>
        <p:txBody>
          <a:bodyPr wrap="square" lIns="0" tIns="0" rIns="0" bIns="0">
            <a:spAutoFit/>
          </a:bodyPr>
          <a:lstStyle>
            <a:defPPr>
              <a:defRPr lang="cs-CZ"/>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4/11/2022</a:t>
            </a:fld>
            <a:endParaRPr lang="en-US" dirty="0"/>
          </a:p>
        </p:txBody>
      </p:sp>
      <p:sp>
        <p:nvSpPr>
          <p:cNvPr id="8" name="Holder 5">
            <a:extLst>
              <a:ext uri="{FF2B5EF4-FFF2-40B4-BE49-F238E27FC236}">
                <a16:creationId xmlns:a16="http://schemas.microsoft.com/office/drawing/2014/main" id="{8573BAEB-D750-461E-BF78-9BC6D259A51C}"/>
              </a:ext>
            </a:extLst>
          </p:cNvPr>
          <p:cNvSpPr txBox="1">
            <a:spLocks/>
          </p:cNvSpPr>
          <p:nvPr userDrawn="1"/>
        </p:nvSpPr>
        <p:spPr>
          <a:xfrm>
            <a:off x="13698929" y="9944862"/>
            <a:ext cx="4376045" cy="276999"/>
          </a:xfrm>
          <a:prstGeom prst="rect">
            <a:avLst/>
          </a:prstGeom>
        </p:spPr>
        <p:txBody>
          <a:bodyPr wrap="square" lIns="0" tIns="0" rIns="0" bIns="0">
            <a:spAutoFit/>
          </a:bodyPr>
          <a:lstStyle>
            <a:defPPr>
              <a:defRPr lang="cs-CZ"/>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pic>
        <p:nvPicPr>
          <p:cNvPr id="9" name="Picture 8" descr="IT Services">
            <a:extLst>
              <a:ext uri="{FF2B5EF4-FFF2-40B4-BE49-F238E27FC236}">
                <a16:creationId xmlns:a16="http://schemas.microsoft.com/office/drawing/2014/main" id="{3657ABE7-FB39-4C21-959F-4A8498992B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41184" y="9485261"/>
            <a:ext cx="2452914" cy="1226457"/>
          </a:xfrm>
          <a:prstGeom prst="rect">
            <a:avLst/>
          </a:prstGeom>
          <a:noFill/>
          <a:extLst>
            <a:ext uri="{909E8E84-426E-40DD-AFC4-6F175D3DCCD1}">
              <a14:hiddenFill xmlns:a14="http://schemas.microsoft.com/office/drawing/2010/main">
                <a:solidFill>
                  <a:srgbClr val="FFFFFF"/>
                </a:solidFill>
              </a14:hiddenFill>
            </a:ext>
          </a:extLst>
        </p:spPr>
      </p:pic>
      <p:sp>
        <p:nvSpPr>
          <p:cNvPr id="10" name="Holder 3">
            <a:extLst>
              <a:ext uri="{FF2B5EF4-FFF2-40B4-BE49-F238E27FC236}">
                <a16:creationId xmlns:a16="http://schemas.microsoft.com/office/drawing/2014/main" id="{66C7FD66-8413-4222-8D52-44C081E0ECD2}"/>
              </a:ext>
            </a:extLst>
          </p:cNvPr>
          <p:cNvSpPr txBox="1">
            <a:spLocks/>
          </p:cNvSpPr>
          <p:nvPr userDrawn="1"/>
        </p:nvSpPr>
        <p:spPr>
          <a:xfrm>
            <a:off x="951314" y="9944862"/>
            <a:ext cx="4376045" cy="276999"/>
          </a:xfrm>
          <a:prstGeom prst="rect">
            <a:avLst/>
          </a:prstGeom>
        </p:spPr>
        <p:txBody>
          <a:bodyPr wrap="square" lIns="0" tIns="0" rIns="0" bIns="0">
            <a:spAutoFit/>
          </a:bodyPr>
          <a:lstStyle>
            <a:defPPr>
              <a:defRPr lang="cs-CZ"/>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4/11/2022</a:t>
            </a:fld>
            <a:endParaRPr lang="en-US" dirty="0"/>
          </a:p>
        </p:txBody>
      </p:sp>
      <p:sp>
        <p:nvSpPr>
          <p:cNvPr id="11" name="Holder 4">
            <a:extLst>
              <a:ext uri="{FF2B5EF4-FFF2-40B4-BE49-F238E27FC236}">
                <a16:creationId xmlns:a16="http://schemas.microsoft.com/office/drawing/2014/main" id="{559436B2-5733-49D5-8407-8479B95F2A41}"/>
              </a:ext>
            </a:extLst>
          </p:cNvPr>
          <p:cNvSpPr txBox="1">
            <a:spLocks/>
          </p:cNvSpPr>
          <p:nvPr userDrawn="1"/>
        </p:nvSpPr>
        <p:spPr>
          <a:xfrm>
            <a:off x="14534356" y="10327501"/>
            <a:ext cx="4376045" cy="276999"/>
          </a:xfrm>
          <a:prstGeom prst="rect">
            <a:avLst/>
          </a:prstGeom>
        </p:spPr>
        <p:txBody>
          <a:bodyPr wrap="square" lIns="0" tIns="0" rIns="0" bIns="0">
            <a:spAutoFit/>
          </a:bodyPr>
          <a:lstStyle>
            <a:defPPr>
              <a:defRPr lang="cs-CZ"/>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graphicFrame>
        <p:nvGraphicFramePr>
          <p:cNvPr id="12" name="Table 11">
            <a:extLst>
              <a:ext uri="{FF2B5EF4-FFF2-40B4-BE49-F238E27FC236}">
                <a16:creationId xmlns:a16="http://schemas.microsoft.com/office/drawing/2014/main" id="{134639E8-6201-4329-90E9-8C341F86304A}"/>
              </a:ext>
            </a:extLst>
          </p:cNvPr>
          <p:cNvGraphicFramePr>
            <a:graphicFrameLocks noGrp="1"/>
          </p:cNvGraphicFramePr>
          <p:nvPr userDrawn="1">
            <p:extLst>
              <p:ext uri="{D42A27DB-BD31-4B8C-83A1-F6EECF244321}">
                <p14:modId xmlns:p14="http://schemas.microsoft.com/office/powerpoint/2010/main" val="703210848"/>
              </p:ext>
            </p:extLst>
          </p:nvPr>
        </p:nvGraphicFramePr>
        <p:xfrm>
          <a:off x="-795" y="-26400"/>
          <a:ext cx="19010315" cy="579120"/>
        </p:xfrm>
        <a:graphic>
          <a:graphicData uri="http://schemas.openxmlformats.org/drawingml/2006/table">
            <a:tbl>
              <a:tblPr firstRow="1" bandRow="1">
                <a:tableStyleId>{5C22544A-7EE6-4342-B048-85BDC9FD1C3A}</a:tableStyleId>
              </a:tblPr>
              <a:tblGrid>
                <a:gridCol w="3802063">
                  <a:extLst>
                    <a:ext uri="{9D8B030D-6E8A-4147-A177-3AD203B41FA5}">
                      <a16:colId xmlns:a16="http://schemas.microsoft.com/office/drawing/2014/main" val="2167245417"/>
                    </a:ext>
                  </a:extLst>
                </a:gridCol>
                <a:gridCol w="3802063">
                  <a:extLst>
                    <a:ext uri="{9D8B030D-6E8A-4147-A177-3AD203B41FA5}">
                      <a16:colId xmlns:a16="http://schemas.microsoft.com/office/drawing/2014/main" val="1405044945"/>
                    </a:ext>
                  </a:extLst>
                </a:gridCol>
                <a:gridCol w="3802063">
                  <a:extLst>
                    <a:ext uri="{9D8B030D-6E8A-4147-A177-3AD203B41FA5}">
                      <a16:colId xmlns:a16="http://schemas.microsoft.com/office/drawing/2014/main" val="3817794726"/>
                    </a:ext>
                  </a:extLst>
                </a:gridCol>
                <a:gridCol w="3802063">
                  <a:extLst>
                    <a:ext uri="{9D8B030D-6E8A-4147-A177-3AD203B41FA5}">
                      <a16:colId xmlns:a16="http://schemas.microsoft.com/office/drawing/2014/main" val="678545911"/>
                    </a:ext>
                  </a:extLst>
                </a:gridCol>
                <a:gridCol w="3802063">
                  <a:extLst>
                    <a:ext uri="{9D8B030D-6E8A-4147-A177-3AD203B41FA5}">
                      <a16:colId xmlns:a16="http://schemas.microsoft.com/office/drawing/2014/main" val="2047636971"/>
                    </a:ext>
                  </a:extLst>
                </a:gridCol>
              </a:tblGrid>
              <a:tr h="420100">
                <a:tc>
                  <a:txBody>
                    <a:bodyPr/>
                    <a:lstStyle/>
                    <a:p>
                      <a:pPr algn="ctr"/>
                      <a:endParaRPr lang="en-US" sz="3200" dirty="0"/>
                    </a:p>
                  </a:txBody>
                  <a:tcPr anchor="ctr">
                    <a:solidFill>
                      <a:srgbClr val="002060"/>
                    </a:solidFill>
                  </a:tcPr>
                </a:tc>
                <a:tc>
                  <a:txBody>
                    <a:bodyPr/>
                    <a:lstStyle/>
                    <a:p>
                      <a:pPr algn="ctr"/>
                      <a:endParaRPr lang="en-US" sz="3200" b="1" dirty="0">
                        <a:solidFill>
                          <a:schemeClr val="lt1"/>
                        </a:solidFill>
                        <a:latin typeface="+mn-lt"/>
                        <a:ea typeface="+mn-ea"/>
                        <a:cs typeface="+mn-cs"/>
                      </a:endParaRPr>
                    </a:p>
                  </a:txBody>
                  <a:tcPr anchor="ctr">
                    <a:solidFill>
                      <a:srgbClr val="00B0F0"/>
                    </a:solidFill>
                  </a:tcPr>
                </a:tc>
                <a:tc>
                  <a:txBody>
                    <a:bodyPr/>
                    <a:lstStyle/>
                    <a:p>
                      <a:pPr algn="ctr"/>
                      <a:r>
                        <a:rPr lang="en-US" sz="3200" b="1" dirty="0">
                          <a:solidFill>
                            <a:schemeClr val="lt1"/>
                          </a:solidFill>
                          <a:latin typeface="+mn-lt"/>
                          <a:ea typeface="+mn-ea"/>
                          <a:cs typeface="+mn-cs"/>
                        </a:rPr>
                        <a:t>WebAdvisor</a:t>
                      </a:r>
                    </a:p>
                  </a:txBody>
                  <a:tcPr anchor="ctr">
                    <a:solidFill>
                      <a:srgbClr val="FFC000"/>
                    </a:solidFill>
                  </a:tcPr>
                </a:tc>
                <a:tc>
                  <a:txBody>
                    <a:bodyPr/>
                    <a:lstStyle/>
                    <a:p>
                      <a:pPr algn="ctr"/>
                      <a:endParaRPr lang="en-US" sz="3200" b="1" dirty="0">
                        <a:solidFill>
                          <a:schemeClr val="lt1"/>
                        </a:solidFill>
                        <a:latin typeface="+mn-lt"/>
                        <a:ea typeface="+mn-ea"/>
                        <a:cs typeface="+mn-cs"/>
                      </a:endParaRPr>
                    </a:p>
                  </a:txBody>
                  <a:tcPr anchor="ctr">
                    <a:solidFill>
                      <a:schemeClr val="accent2">
                        <a:lumMod val="75000"/>
                      </a:schemeClr>
                    </a:solidFill>
                  </a:tcPr>
                </a:tc>
                <a:tc>
                  <a:txBody>
                    <a:bodyPr/>
                    <a:lstStyle/>
                    <a:p>
                      <a:pPr algn="ctr"/>
                      <a:endParaRPr lang="en-US" sz="3200" b="1" dirty="0">
                        <a:solidFill>
                          <a:schemeClr val="lt1"/>
                        </a:solidFill>
                        <a:latin typeface="+mn-lt"/>
                        <a:ea typeface="+mn-ea"/>
                        <a:cs typeface="+mn-cs"/>
                      </a:endParaRPr>
                    </a:p>
                  </a:txBody>
                  <a:tcPr anchor="ctr">
                    <a:solidFill>
                      <a:schemeClr val="accent6">
                        <a:lumMod val="75000"/>
                      </a:schemeClr>
                    </a:solidFill>
                  </a:tcPr>
                </a:tc>
                <a:extLst>
                  <a:ext uri="{0D108BD9-81ED-4DB2-BD59-A6C34878D82A}">
                    <a16:rowId xmlns:a16="http://schemas.microsoft.com/office/drawing/2014/main" val="1071487635"/>
                  </a:ext>
                </a:extLst>
              </a:tr>
            </a:tbl>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Holder 3">
            <a:extLst>
              <a:ext uri="{FF2B5EF4-FFF2-40B4-BE49-F238E27FC236}">
                <a16:creationId xmlns:a16="http://schemas.microsoft.com/office/drawing/2014/main" id="{A17DB535-739C-41D6-A2A5-0C6236D9C1C7}"/>
              </a:ext>
            </a:extLst>
          </p:cNvPr>
          <p:cNvSpPr>
            <a:spLocks noGrp="1"/>
          </p:cNvSpPr>
          <p:nvPr>
            <p:ph type="ftr" sz="quarter" idx="5"/>
          </p:nvPr>
        </p:nvSpPr>
        <p:spPr>
          <a:xfrm>
            <a:off x="6468938" y="9944862"/>
            <a:ext cx="6088412" cy="276999"/>
          </a:xfrm>
        </p:spPr>
        <p:txBody>
          <a:bodyPr lIns="0" tIns="0" rIns="0" bIns="0"/>
          <a:lstStyle>
            <a:lvl1pPr algn="ctr">
              <a:defRPr>
                <a:solidFill>
                  <a:schemeClr val="tx1">
                    <a:tint val="75000"/>
                  </a:schemeClr>
                </a:solidFill>
              </a:defRPr>
            </a:lvl1pPr>
          </a:lstStyle>
          <a:p>
            <a:endParaRPr dirty="0"/>
          </a:p>
        </p:txBody>
      </p:sp>
      <p:sp>
        <p:nvSpPr>
          <p:cNvPr id="9" name="Holder 4">
            <a:extLst>
              <a:ext uri="{FF2B5EF4-FFF2-40B4-BE49-F238E27FC236}">
                <a16:creationId xmlns:a16="http://schemas.microsoft.com/office/drawing/2014/main" id="{5883A024-C21B-4E14-80D9-3D462E81B39D}"/>
              </a:ext>
            </a:extLst>
          </p:cNvPr>
          <p:cNvSpPr>
            <a:spLocks noGrp="1"/>
          </p:cNvSpPr>
          <p:nvPr>
            <p:ph type="dt" sz="half" idx="6"/>
          </p:nvPr>
        </p:nvSpPr>
        <p:spPr>
          <a:xfrm>
            <a:off x="951314" y="9944862"/>
            <a:ext cx="4376045" cy="276999"/>
          </a:xfrm>
        </p:spPr>
        <p:txBody>
          <a:bodyPr lIns="0" tIns="0" rIns="0" bIns="0"/>
          <a:lstStyle>
            <a:lvl1pPr algn="l">
              <a:defRPr>
                <a:solidFill>
                  <a:schemeClr val="tx1">
                    <a:tint val="75000"/>
                  </a:schemeClr>
                </a:solidFill>
              </a:defRPr>
            </a:lvl1pPr>
          </a:lstStyle>
          <a:p>
            <a:fld id="{1D8BD707-D9CF-40AE-B4C6-C98DA3205C09}" type="datetimeFigureOut">
              <a:rPr lang="en-US"/>
              <a:t>4/11/2022</a:t>
            </a:fld>
            <a:endParaRPr lang="en-US" dirty="0"/>
          </a:p>
        </p:txBody>
      </p:sp>
      <p:sp>
        <p:nvSpPr>
          <p:cNvPr id="10" name="Holder 5">
            <a:extLst>
              <a:ext uri="{FF2B5EF4-FFF2-40B4-BE49-F238E27FC236}">
                <a16:creationId xmlns:a16="http://schemas.microsoft.com/office/drawing/2014/main" id="{50ECB81D-0AB3-4C1A-BB8A-511BE9F3C175}"/>
              </a:ext>
            </a:extLst>
          </p:cNvPr>
          <p:cNvSpPr>
            <a:spLocks noGrp="1"/>
          </p:cNvSpPr>
          <p:nvPr>
            <p:ph type="sldNum" sz="quarter" idx="7"/>
          </p:nvPr>
        </p:nvSpPr>
        <p:spPr>
          <a:xfrm>
            <a:off x="13698929" y="9944862"/>
            <a:ext cx="4376045" cy="276999"/>
          </a:xfrm>
        </p:spPr>
        <p:txBody>
          <a:bodyPr lIns="0" tIns="0" rIns="0" bIns="0"/>
          <a:lstStyle>
            <a:lvl1pPr algn="r">
              <a:defRPr>
                <a:solidFill>
                  <a:schemeClr val="tx1">
                    <a:tint val="75000"/>
                  </a:schemeClr>
                </a:solidFill>
              </a:defRPr>
            </a:lvl1pPr>
          </a:lstStyle>
          <a:p>
            <a:fld id="{B6F15528-21DE-4FAA-801E-634DDDAF4B2B}" type="slidenum">
              <a:t>‹#›</a:t>
            </a:fld>
            <a:endParaRPr dirty="0"/>
          </a:p>
        </p:txBody>
      </p:sp>
      <p:pic>
        <p:nvPicPr>
          <p:cNvPr id="11" name="Picture 10" descr="IT Services">
            <a:extLst>
              <a:ext uri="{FF2B5EF4-FFF2-40B4-BE49-F238E27FC236}">
                <a16:creationId xmlns:a16="http://schemas.microsoft.com/office/drawing/2014/main" id="{F4EE74AF-04D4-458E-B01E-244B6F463E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41184" y="9485261"/>
            <a:ext cx="2452914" cy="1226457"/>
          </a:xfrm>
          <a:prstGeom prst="rect">
            <a:avLst/>
          </a:prstGeom>
          <a:noFill/>
          <a:extLst>
            <a:ext uri="{909E8E84-426E-40DD-AFC4-6F175D3DCCD1}">
              <a14:hiddenFill xmlns:a14="http://schemas.microsoft.com/office/drawing/2010/main">
                <a:solidFill>
                  <a:srgbClr val="FFFFFF"/>
                </a:solidFill>
              </a14:hiddenFill>
            </a:ext>
          </a:extLst>
        </p:spPr>
      </p:pic>
      <p:sp>
        <p:nvSpPr>
          <p:cNvPr id="12" name="Holder 3">
            <a:extLst>
              <a:ext uri="{FF2B5EF4-FFF2-40B4-BE49-F238E27FC236}">
                <a16:creationId xmlns:a16="http://schemas.microsoft.com/office/drawing/2014/main" id="{0A8599F6-5AD4-4CFD-9095-FD2EA12D19CE}"/>
              </a:ext>
            </a:extLst>
          </p:cNvPr>
          <p:cNvSpPr txBox="1">
            <a:spLocks/>
          </p:cNvSpPr>
          <p:nvPr userDrawn="1"/>
        </p:nvSpPr>
        <p:spPr>
          <a:xfrm>
            <a:off x="951314" y="9944862"/>
            <a:ext cx="4376045" cy="276999"/>
          </a:xfrm>
          <a:prstGeom prst="rect">
            <a:avLst/>
          </a:prstGeom>
        </p:spPr>
        <p:txBody>
          <a:bodyPr wrap="square" lIns="0" tIns="0" rIns="0" bIns="0">
            <a:spAutoFit/>
          </a:bodyPr>
          <a:lstStyle>
            <a:defPPr>
              <a:defRPr lang="cs-CZ"/>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4/11/2022</a:t>
            </a:fld>
            <a:endParaRPr lang="en-US" dirty="0"/>
          </a:p>
        </p:txBody>
      </p:sp>
      <p:sp>
        <p:nvSpPr>
          <p:cNvPr id="13" name="Holder 4">
            <a:extLst>
              <a:ext uri="{FF2B5EF4-FFF2-40B4-BE49-F238E27FC236}">
                <a16:creationId xmlns:a16="http://schemas.microsoft.com/office/drawing/2014/main" id="{0163B5A5-92A2-4248-A9F1-BF31964091F7}"/>
              </a:ext>
            </a:extLst>
          </p:cNvPr>
          <p:cNvSpPr txBox="1">
            <a:spLocks/>
          </p:cNvSpPr>
          <p:nvPr userDrawn="1"/>
        </p:nvSpPr>
        <p:spPr>
          <a:xfrm>
            <a:off x="14534356" y="10327501"/>
            <a:ext cx="4376045" cy="276999"/>
          </a:xfrm>
          <a:prstGeom prst="rect">
            <a:avLst/>
          </a:prstGeom>
        </p:spPr>
        <p:txBody>
          <a:bodyPr wrap="square" lIns="0" tIns="0" rIns="0" bIns="0">
            <a:spAutoFit/>
          </a:bodyPr>
          <a:lstStyle>
            <a:defPPr>
              <a:defRPr lang="cs-CZ"/>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graphicFrame>
        <p:nvGraphicFramePr>
          <p:cNvPr id="14" name="Table 13">
            <a:extLst>
              <a:ext uri="{FF2B5EF4-FFF2-40B4-BE49-F238E27FC236}">
                <a16:creationId xmlns:a16="http://schemas.microsoft.com/office/drawing/2014/main" id="{EE51572B-FA50-46D0-8D45-7B1E612876DD}"/>
              </a:ext>
            </a:extLst>
          </p:cNvPr>
          <p:cNvGraphicFramePr>
            <a:graphicFrameLocks noGrp="1"/>
          </p:cNvGraphicFramePr>
          <p:nvPr userDrawn="1">
            <p:extLst>
              <p:ext uri="{D42A27DB-BD31-4B8C-83A1-F6EECF244321}">
                <p14:modId xmlns:p14="http://schemas.microsoft.com/office/powerpoint/2010/main" val="3401487512"/>
              </p:ext>
            </p:extLst>
          </p:nvPr>
        </p:nvGraphicFramePr>
        <p:xfrm>
          <a:off x="-795" y="-26400"/>
          <a:ext cx="19010315" cy="579120"/>
        </p:xfrm>
        <a:graphic>
          <a:graphicData uri="http://schemas.openxmlformats.org/drawingml/2006/table">
            <a:tbl>
              <a:tblPr firstRow="1" bandRow="1">
                <a:tableStyleId>{5C22544A-7EE6-4342-B048-85BDC9FD1C3A}</a:tableStyleId>
              </a:tblPr>
              <a:tblGrid>
                <a:gridCol w="3802063">
                  <a:extLst>
                    <a:ext uri="{9D8B030D-6E8A-4147-A177-3AD203B41FA5}">
                      <a16:colId xmlns:a16="http://schemas.microsoft.com/office/drawing/2014/main" val="2167245417"/>
                    </a:ext>
                  </a:extLst>
                </a:gridCol>
                <a:gridCol w="3802063">
                  <a:extLst>
                    <a:ext uri="{9D8B030D-6E8A-4147-A177-3AD203B41FA5}">
                      <a16:colId xmlns:a16="http://schemas.microsoft.com/office/drawing/2014/main" val="1405044945"/>
                    </a:ext>
                  </a:extLst>
                </a:gridCol>
                <a:gridCol w="3802063">
                  <a:extLst>
                    <a:ext uri="{9D8B030D-6E8A-4147-A177-3AD203B41FA5}">
                      <a16:colId xmlns:a16="http://schemas.microsoft.com/office/drawing/2014/main" val="3817794726"/>
                    </a:ext>
                  </a:extLst>
                </a:gridCol>
                <a:gridCol w="3802063">
                  <a:extLst>
                    <a:ext uri="{9D8B030D-6E8A-4147-A177-3AD203B41FA5}">
                      <a16:colId xmlns:a16="http://schemas.microsoft.com/office/drawing/2014/main" val="678545911"/>
                    </a:ext>
                  </a:extLst>
                </a:gridCol>
                <a:gridCol w="3802063">
                  <a:extLst>
                    <a:ext uri="{9D8B030D-6E8A-4147-A177-3AD203B41FA5}">
                      <a16:colId xmlns:a16="http://schemas.microsoft.com/office/drawing/2014/main" val="2047636971"/>
                    </a:ext>
                  </a:extLst>
                </a:gridCol>
              </a:tblGrid>
              <a:tr h="420100">
                <a:tc>
                  <a:txBody>
                    <a:bodyPr/>
                    <a:lstStyle/>
                    <a:p>
                      <a:pPr algn="ctr"/>
                      <a:endParaRPr lang="en-US" sz="3200" dirty="0"/>
                    </a:p>
                  </a:txBody>
                  <a:tcPr anchor="ctr">
                    <a:solidFill>
                      <a:srgbClr val="002060"/>
                    </a:solidFill>
                  </a:tcPr>
                </a:tc>
                <a:tc>
                  <a:txBody>
                    <a:bodyPr/>
                    <a:lstStyle/>
                    <a:p>
                      <a:pPr algn="ctr"/>
                      <a:endParaRPr lang="en-US" sz="3200" b="1" dirty="0">
                        <a:solidFill>
                          <a:schemeClr val="lt1"/>
                        </a:solidFill>
                        <a:latin typeface="+mn-lt"/>
                        <a:ea typeface="+mn-ea"/>
                        <a:cs typeface="+mn-cs"/>
                      </a:endParaRPr>
                    </a:p>
                  </a:txBody>
                  <a:tcPr anchor="ctr">
                    <a:solidFill>
                      <a:srgbClr val="00B0F0"/>
                    </a:solidFill>
                  </a:tcPr>
                </a:tc>
                <a:tc>
                  <a:txBody>
                    <a:bodyPr/>
                    <a:lstStyle/>
                    <a:p>
                      <a:pPr algn="ctr"/>
                      <a:endParaRPr lang="en-US" sz="3200" b="1" dirty="0">
                        <a:solidFill>
                          <a:schemeClr val="lt1"/>
                        </a:solidFill>
                        <a:latin typeface="+mn-lt"/>
                        <a:ea typeface="+mn-ea"/>
                        <a:cs typeface="+mn-cs"/>
                      </a:endParaRPr>
                    </a:p>
                  </a:txBody>
                  <a:tcPr anchor="ctr">
                    <a:solidFill>
                      <a:srgbClr val="FFC000"/>
                    </a:solidFill>
                  </a:tcPr>
                </a:tc>
                <a:tc>
                  <a:txBody>
                    <a:bodyPr/>
                    <a:lstStyle/>
                    <a:p>
                      <a:pPr algn="ctr"/>
                      <a:r>
                        <a:rPr lang="en-US" sz="3200" b="1" dirty="0">
                          <a:solidFill>
                            <a:schemeClr val="lt1"/>
                          </a:solidFill>
                          <a:latin typeface="+mn-lt"/>
                          <a:ea typeface="+mn-ea"/>
                          <a:cs typeface="+mn-cs"/>
                        </a:rPr>
                        <a:t>Self Service</a:t>
                      </a:r>
                    </a:p>
                  </a:txBody>
                  <a:tcPr anchor="ctr">
                    <a:solidFill>
                      <a:schemeClr val="accent2">
                        <a:lumMod val="75000"/>
                      </a:schemeClr>
                    </a:solidFill>
                  </a:tcPr>
                </a:tc>
                <a:tc>
                  <a:txBody>
                    <a:bodyPr/>
                    <a:lstStyle/>
                    <a:p>
                      <a:pPr algn="ctr"/>
                      <a:endParaRPr lang="en-US" sz="3200" b="1" dirty="0">
                        <a:solidFill>
                          <a:schemeClr val="lt1"/>
                        </a:solidFill>
                        <a:latin typeface="+mn-lt"/>
                        <a:ea typeface="+mn-ea"/>
                        <a:cs typeface="+mn-cs"/>
                      </a:endParaRPr>
                    </a:p>
                  </a:txBody>
                  <a:tcPr anchor="ctr">
                    <a:solidFill>
                      <a:schemeClr val="accent6">
                        <a:lumMod val="75000"/>
                      </a:schemeClr>
                    </a:solidFill>
                  </a:tcPr>
                </a:tc>
                <a:extLst>
                  <a:ext uri="{0D108BD9-81ED-4DB2-BD59-A6C34878D82A}">
                    <a16:rowId xmlns:a16="http://schemas.microsoft.com/office/drawing/2014/main" val="1071487635"/>
                  </a:ext>
                </a:extLst>
              </a:tr>
            </a:tbl>
          </a:graphicData>
        </a:graphic>
      </p:graphicFrame>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pic>
        <p:nvPicPr>
          <p:cNvPr id="6" name="Picture 5" descr="IT Services">
            <a:extLst>
              <a:ext uri="{FF2B5EF4-FFF2-40B4-BE49-F238E27FC236}">
                <a16:creationId xmlns:a16="http://schemas.microsoft.com/office/drawing/2014/main" id="{DD24F528-5DDA-4D3E-9414-E320828771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41184" y="9485261"/>
            <a:ext cx="2452914" cy="1226457"/>
          </a:xfrm>
          <a:prstGeom prst="rect">
            <a:avLst/>
          </a:prstGeom>
          <a:noFill/>
          <a:extLst>
            <a:ext uri="{909E8E84-426E-40DD-AFC4-6F175D3DCCD1}">
              <a14:hiddenFill xmlns:a14="http://schemas.microsoft.com/office/drawing/2010/main">
                <a:solidFill>
                  <a:srgbClr val="FFFFFF"/>
                </a:solidFill>
              </a14:hiddenFill>
            </a:ext>
          </a:extLst>
        </p:spPr>
      </p:pic>
      <p:sp>
        <p:nvSpPr>
          <p:cNvPr id="7" name="Holder 3">
            <a:extLst>
              <a:ext uri="{FF2B5EF4-FFF2-40B4-BE49-F238E27FC236}">
                <a16:creationId xmlns:a16="http://schemas.microsoft.com/office/drawing/2014/main" id="{719D57EC-33A8-4E28-9EF9-E34240903349}"/>
              </a:ext>
            </a:extLst>
          </p:cNvPr>
          <p:cNvSpPr txBox="1">
            <a:spLocks/>
          </p:cNvSpPr>
          <p:nvPr userDrawn="1"/>
        </p:nvSpPr>
        <p:spPr>
          <a:xfrm>
            <a:off x="951314" y="9944862"/>
            <a:ext cx="4376045" cy="276999"/>
          </a:xfrm>
          <a:prstGeom prst="rect">
            <a:avLst/>
          </a:prstGeom>
        </p:spPr>
        <p:txBody>
          <a:bodyPr wrap="square" lIns="0" tIns="0" rIns="0" bIns="0">
            <a:spAutoFit/>
          </a:bodyPr>
          <a:lstStyle>
            <a:defPPr>
              <a:defRPr lang="cs-CZ"/>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4/11/2022</a:t>
            </a:fld>
            <a:endParaRPr lang="en-US" dirty="0"/>
          </a:p>
        </p:txBody>
      </p:sp>
      <p:sp>
        <p:nvSpPr>
          <p:cNvPr id="8" name="Holder 4">
            <a:extLst>
              <a:ext uri="{FF2B5EF4-FFF2-40B4-BE49-F238E27FC236}">
                <a16:creationId xmlns:a16="http://schemas.microsoft.com/office/drawing/2014/main" id="{377B059F-CBA3-4510-B194-E9A6A5A32514}"/>
              </a:ext>
            </a:extLst>
          </p:cNvPr>
          <p:cNvSpPr txBox="1">
            <a:spLocks/>
          </p:cNvSpPr>
          <p:nvPr userDrawn="1"/>
        </p:nvSpPr>
        <p:spPr>
          <a:xfrm>
            <a:off x="14534356" y="10327501"/>
            <a:ext cx="4376045" cy="276999"/>
          </a:xfrm>
          <a:prstGeom prst="rect">
            <a:avLst/>
          </a:prstGeom>
        </p:spPr>
        <p:txBody>
          <a:bodyPr wrap="square" lIns="0" tIns="0" rIns="0" bIns="0">
            <a:spAutoFit/>
          </a:bodyPr>
          <a:lstStyle>
            <a:defPPr>
              <a:defRPr lang="cs-CZ"/>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graphicFrame>
        <p:nvGraphicFramePr>
          <p:cNvPr id="9" name="Table 8">
            <a:extLst>
              <a:ext uri="{FF2B5EF4-FFF2-40B4-BE49-F238E27FC236}">
                <a16:creationId xmlns:a16="http://schemas.microsoft.com/office/drawing/2014/main" id="{01BAEE9A-E03D-4FB0-9EAD-DF769FFC1CB9}"/>
              </a:ext>
            </a:extLst>
          </p:cNvPr>
          <p:cNvGraphicFramePr>
            <a:graphicFrameLocks noGrp="1"/>
          </p:cNvGraphicFramePr>
          <p:nvPr userDrawn="1">
            <p:extLst>
              <p:ext uri="{D42A27DB-BD31-4B8C-83A1-F6EECF244321}">
                <p14:modId xmlns:p14="http://schemas.microsoft.com/office/powerpoint/2010/main" val="452141411"/>
              </p:ext>
            </p:extLst>
          </p:nvPr>
        </p:nvGraphicFramePr>
        <p:xfrm>
          <a:off x="-795" y="-26400"/>
          <a:ext cx="19010315" cy="579120"/>
        </p:xfrm>
        <a:graphic>
          <a:graphicData uri="http://schemas.openxmlformats.org/drawingml/2006/table">
            <a:tbl>
              <a:tblPr firstRow="1" bandRow="1">
                <a:tableStyleId>{5C22544A-7EE6-4342-B048-85BDC9FD1C3A}</a:tableStyleId>
              </a:tblPr>
              <a:tblGrid>
                <a:gridCol w="3802063">
                  <a:extLst>
                    <a:ext uri="{9D8B030D-6E8A-4147-A177-3AD203B41FA5}">
                      <a16:colId xmlns:a16="http://schemas.microsoft.com/office/drawing/2014/main" val="2167245417"/>
                    </a:ext>
                  </a:extLst>
                </a:gridCol>
                <a:gridCol w="3802063">
                  <a:extLst>
                    <a:ext uri="{9D8B030D-6E8A-4147-A177-3AD203B41FA5}">
                      <a16:colId xmlns:a16="http://schemas.microsoft.com/office/drawing/2014/main" val="1405044945"/>
                    </a:ext>
                  </a:extLst>
                </a:gridCol>
                <a:gridCol w="3802063">
                  <a:extLst>
                    <a:ext uri="{9D8B030D-6E8A-4147-A177-3AD203B41FA5}">
                      <a16:colId xmlns:a16="http://schemas.microsoft.com/office/drawing/2014/main" val="3817794726"/>
                    </a:ext>
                  </a:extLst>
                </a:gridCol>
                <a:gridCol w="3802063">
                  <a:extLst>
                    <a:ext uri="{9D8B030D-6E8A-4147-A177-3AD203B41FA5}">
                      <a16:colId xmlns:a16="http://schemas.microsoft.com/office/drawing/2014/main" val="678545911"/>
                    </a:ext>
                  </a:extLst>
                </a:gridCol>
                <a:gridCol w="3802063">
                  <a:extLst>
                    <a:ext uri="{9D8B030D-6E8A-4147-A177-3AD203B41FA5}">
                      <a16:colId xmlns:a16="http://schemas.microsoft.com/office/drawing/2014/main" val="2047636971"/>
                    </a:ext>
                  </a:extLst>
                </a:gridCol>
              </a:tblGrid>
              <a:tr h="420100">
                <a:tc>
                  <a:txBody>
                    <a:bodyPr/>
                    <a:lstStyle/>
                    <a:p>
                      <a:pPr algn="ctr"/>
                      <a:endParaRPr lang="en-US" sz="3200" dirty="0"/>
                    </a:p>
                  </a:txBody>
                  <a:tcPr anchor="ctr">
                    <a:solidFill>
                      <a:srgbClr val="002060"/>
                    </a:solidFill>
                  </a:tcPr>
                </a:tc>
                <a:tc>
                  <a:txBody>
                    <a:bodyPr/>
                    <a:lstStyle/>
                    <a:p>
                      <a:pPr algn="ctr"/>
                      <a:r>
                        <a:rPr lang="en-US" sz="3200" b="1" dirty="0">
                          <a:solidFill>
                            <a:schemeClr val="lt1"/>
                          </a:solidFill>
                          <a:latin typeface="+mn-lt"/>
                          <a:ea typeface="+mn-ea"/>
                          <a:cs typeface="+mn-cs"/>
                        </a:rPr>
                        <a:t>Colleague UI</a:t>
                      </a:r>
                    </a:p>
                  </a:txBody>
                  <a:tcPr anchor="ctr">
                    <a:solidFill>
                      <a:srgbClr val="00B0F0"/>
                    </a:solidFill>
                  </a:tcPr>
                </a:tc>
                <a:tc>
                  <a:txBody>
                    <a:bodyPr/>
                    <a:lstStyle/>
                    <a:p>
                      <a:pPr algn="ctr"/>
                      <a:endParaRPr lang="en-US" sz="3200" b="1" dirty="0">
                        <a:solidFill>
                          <a:schemeClr val="lt1"/>
                        </a:solidFill>
                        <a:latin typeface="+mn-lt"/>
                        <a:ea typeface="+mn-ea"/>
                        <a:cs typeface="+mn-cs"/>
                      </a:endParaRPr>
                    </a:p>
                  </a:txBody>
                  <a:tcPr anchor="ctr">
                    <a:solidFill>
                      <a:srgbClr val="FFC000"/>
                    </a:solidFill>
                  </a:tcPr>
                </a:tc>
                <a:tc>
                  <a:txBody>
                    <a:bodyPr/>
                    <a:lstStyle/>
                    <a:p>
                      <a:pPr algn="ctr"/>
                      <a:endParaRPr lang="en-US" sz="3200" b="1" dirty="0">
                        <a:solidFill>
                          <a:schemeClr val="lt1"/>
                        </a:solidFill>
                        <a:latin typeface="+mn-lt"/>
                        <a:ea typeface="+mn-ea"/>
                        <a:cs typeface="+mn-cs"/>
                      </a:endParaRPr>
                    </a:p>
                  </a:txBody>
                  <a:tcPr anchor="ctr">
                    <a:solidFill>
                      <a:schemeClr val="accent2">
                        <a:lumMod val="75000"/>
                      </a:schemeClr>
                    </a:solidFill>
                  </a:tcPr>
                </a:tc>
                <a:tc>
                  <a:txBody>
                    <a:bodyPr/>
                    <a:lstStyle/>
                    <a:p>
                      <a:pPr algn="ctr"/>
                      <a:endParaRPr lang="en-US" sz="3200" b="1" dirty="0">
                        <a:solidFill>
                          <a:schemeClr val="lt1"/>
                        </a:solidFill>
                        <a:latin typeface="+mn-lt"/>
                        <a:ea typeface="+mn-ea"/>
                        <a:cs typeface="+mn-cs"/>
                      </a:endParaRPr>
                    </a:p>
                  </a:txBody>
                  <a:tcPr anchor="ctr">
                    <a:solidFill>
                      <a:schemeClr val="accent6">
                        <a:lumMod val="75000"/>
                      </a:schemeClr>
                    </a:solidFill>
                  </a:tcPr>
                </a:tc>
                <a:extLst>
                  <a:ext uri="{0D108BD9-81ED-4DB2-BD59-A6C34878D82A}">
                    <a16:rowId xmlns:a16="http://schemas.microsoft.com/office/drawing/2014/main" val="1071487635"/>
                  </a:ext>
                </a:extLst>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5" name="Picture 4" descr="IT Services">
            <a:extLst>
              <a:ext uri="{FF2B5EF4-FFF2-40B4-BE49-F238E27FC236}">
                <a16:creationId xmlns:a16="http://schemas.microsoft.com/office/drawing/2014/main" id="{F0DBDAD0-D498-4138-AF37-BD8F9CE108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41184" y="9485261"/>
            <a:ext cx="2452914" cy="1226457"/>
          </a:xfrm>
          <a:prstGeom prst="rect">
            <a:avLst/>
          </a:prstGeom>
          <a:noFill/>
          <a:extLst>
            <a:ext uri="{909E8E84-426E-40DD-AFC4-6F175D3DCCD1}">
              <a14:hiddenFill xmlns:a14="http://schemas.microsoft.com/office/drawing/2010/main">
                <a:solidFill>
                  <a:srgbClr val="FFFFFF"/>
                </a:solidFill>
              </a14:hiddenFill>
            </a:ext>
          </a:extLst>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4/11/2022</a:t>
            </a:fld>
            <a:endParaRPr lang="en-US" dirty="0"/>
          </a:p>
        </p:txBody>
      </p:sp>
      <p:sp>
        <p:nvSpPr>
          <p:cNvPr id="4" name="Holder 4"/>
          <p:cNvSpPr>
            <a:spLocks noGrp="1"/>
          </p:cNvSpPr>
          <p:nvPr>
            <p:ph type="sldNum" sz="quarter" idx="7"/>
          </p:nvPr>
        </p:nvSpPr>
        <p:spPr>
          <a:xfrm>
            <a:off x="14534356" y="10327501"/>
            <a:ext cx="4376045" cy="276999"/>
          </a:xfrm>
        </p:spPr>
        <p:txBody>
          <a:bodyPr lIns="0" tIns="0" rIns="0" bIns="0"/>
          <a:lstStyle>
            <a:lvl1pPr algn="r">
              <a:defRPr>
                <a:solidFill>
                  <a:schemeClr val="bg1"/>
                </a:solidFill>
              </a:defRPr>
            </a:lvl1pPr>
          </a:lstStyle>
          <a:p>
            <a:fld id="{B6F15528-21DE-4FAA-801E-634DDDAF4B2B}" type="slidenum">
              <a:rPr lang="en-US" smtClean="0"/>
              <a:pPr/>
              <a:t>‹#›</a:t>
            </a:fld>
            <a:endParaRPr lang="en-US" dirty="0"/>
          </a:p>
        </p:txBody>
      </p:sp>
      <p:graphicFrame>
        <p:nvGraphicFramePr>
          <p:cNvPr id="6" name="Table 5">
            <a:extLst>
              <a:ext uri="{FF2B5EF4-FFF2-40B4-BE49-F238E27FC236}">
                <a16:creationId xmlns:a16="http://schemas.microsoft.com/office/drawing/2014/main" id="{AE824FC0-2D8A-4320-8159-0C1890BF3294}"/>
              </a:ext>
            </a:extLst>
          </p:cNvPr>
          <p:cNvGraphicFramePr>
            <a:graphicFrameLocks noGrp="1"/>
          </p:cNvGraphicFramePr>
          <p:nvPr userDrawn="1">
            <p:extLst>
              <p:ext uri="{D42A27DB-BD31-4B8C-83A1-F6EECF244321}">
                <p14:modId xmlns:p14="http://schemas.microsoft.com/office/powerpoint/2010/main" val="33192917"/>
              </p:ext>
            </p:extLst>
          </p:nvPr>
        </p:nvGraphicFramePr>
        <p:xfrm>
          <a:off x="-795" y="-26400"/>
          <a:ext cx="19010315" cy="579120"/>
        </p:xfrm>
        <a:graphic>
          <a:graphicData uri="http://schemas.openxmlformats.org/drawingml/2006/table">
            <a:tbl>
              <a:tblPr firstRow="1" bandRow="1">
                <a:tableStyleId>{5C22544A-7EE6-4342-B048-85BDC9FD1C3A}</a:tableStyleId>
              </a:tblPr>
              <a:tblGrid>
                <a:gridCol w="3802063">
                  <a:extLst>
                    <a:ext uri="{9D8B030D-6E8A-4147-A177-3AD203B41FA5}">
                      <a16:colId xmlns:a16="http://schemas.microsoft.com/office/drawing/2014/main" val="2167245417"/>
                    </a:ext>
                  </a:extLst>
                </a:gridCol>
                <a:gridCol w="3802063">
                  <a:extLst>
                    <a:ext uri="{9D8B030D-6E8A-4147-A177-3AD203B41FA5}">
                      <a16:colId xmlns:a16="http://schemas.microsoft.com/office/drawing/2014/main" val="1405044945"/>
                    </a:ext>
                  </a:extLst>
                </a:gridCol>
                <a:gridCol w="3802063">
                  <a:extLst>
                    <a:ext uri="{9D8B030D-6E8A-4147-A177-3AD203B41FA5}">
                      <a16:colId xmlns:a16="http://schemas.microsoft.com/office/drawing/2014/main" val="3817794726"/>
                    </a:ext>
                  </a:extLst>
                </a:gridCol>
                <a:gridCol w="3802063">
                  <a:extLst>
                    <a:ext uri="{9D8B030D-6E8A-4147-A177-3AD203B41FA5}">
                      <a16:colId xmlns:a16="http://schemas.microsoft.com/office/drawing/2014/main" val="678545911"/>
                    </a:ext>
                  </a:extLst>
                </a:gridCol>
                <a:gridCol w="3802063">
                  <a:extLst>
                    <a:ext uri="{9D8B030D-6E8A-4147-A177-3AD203B41FA5}">
                      <a16:colId xmlns:a16="http://schemas.microsoft.com/office/drawing/2014/main" val="2047636971"/>
                    </a:ext>
                  </a:extLst>
                </a:gridCol>
              </a:tblGrid>
              <a:tr h="420100">
                <a:tc>
                  <a:txBody>
                    <a:bodyPr/>
                    <a:lstStyle/>
                    <a:p>
                      <a:pPr algn="ctr"/>
                      <a:r>
                        <a:rPr lang="en-US" sz="3200" dirty="0"/>
                        <a:t>Overview</a:t>
                      </a:r>
                    </a:p>
                  </a:txBody>
                  <a:tcPr anchor="ctr">
                    <a:solidFill>
                      <a:srgbClr val="002060"/>
                    </a:solidFill>
                  </a:tcPr>
                </a:tc>
                <a:tc>
                  <a:txBody>
                    <a:bodyPr/>
                    <a:lstStyle/>
                    <a:p>
                      <a:pPr algn="ctr"/>
                      <a:endParaRPr lang="en-US" sz="3200" b="1" dirty="0">
                        <a:solidFill>
                          <a:schemeClr val="lt1"/>
                        </a:solidFill>
                        <a:latin typeface="+mn-lt"/>
                        <a:ea typeface="+mn-ea"/>
                        <a:cs typeface="+mn-cs"/>
                      </a:endParaRPr>
                    </a:p>
                  </a:txBody>
                  <a:tcPr anchor="ctr">
                    <a:solidFill>
                      <a:srgbClr val="00B0F0"/>
                    </a:solidFill>
                  </a:tcPr>
                </a:tc>
                <a:tc>
                  <a:txBody>
                    <a:bodyPr/>
                    <a:lstStyle/>
                    <a:p>
                      <a:pPr algn="ctr"/>
                      <a:endParaRPr lang="en-US" sz="3200" b="1" dirty="0">
                        <a:solidFill>
                          <a:schemeClr val="lt1"/>
                        </a:solidFill>
                        <a:latin typeface="+mn-lt"/>
                        <a:ea typeface="+mn-ea"/>
                        <a:cs typeface="+mn-cs"/>
                      </a:endParaRPr>
                    </a:p>
                  </a:txBody>
                  <a:tcPr anchor="ctr">
                    <a:solidFill>
                      <a:srgbClr val="FFC000"/>
                    </a:solidFill>
                  </a:tcPr>
                </a:tc>
                <a:tc>
                  <a:txBody>
                    <a:bodyPr/>
                    <a:lstStyle/>
                    <a:p>
                      <a:pPr algn="ctr"/>
                      <a:endParaRPr lang="en-US" sz="3200" b="1" dirty="0">
                        <a:solidFill>
                          <a:schemeClr val="lt1"/>
                        </a:solidFill>
                        <a:latin typeface="+mn-lt"/>
                        <a:ea typeface="+mn-ea"/>
                        <a:cs typeface="+mn-cs"/>
                      </a:endParaRPr>
                    </a:p>
                  </a:txBody>
                  <a:tcPr anchor="ctr">
                    <a:solidFill>
                      <a:schemeClr val="accent2">
                        <a:lumMod val="75000"/>
                      </a:schemeClr>
                    </a:solidFill>
                  </a:tcPr>
                </a:tc>
                <a:tc>
                  <a:txBody>
                    <a:bodyPr/>
                    <a:lstStyle/>
                    <a:p>
                      <a:pPr algn="ctr"/>
                      <a:endParaRPr lang="en-US" sz="3200" b="1" dirty="0">
                        <a:solidFill>
                          <a:schemeClr val="lt1"/>
                        </a:solidFill>
                        <a:latin typeface="+mn-lt"/>
                        <a:ea typeface="+mn-ea"/>
                        <a:cs typeface="+mn-cs"/>
                      </a:endParaRPr>
                    </a:p>
                  </a:txBody>
                  <a:tcPr anchor="ctr">
                    <a:solidFill>
                      <a:schemeClr val="accent6">
                        <a:lumMod val="75000"/>
                      </a:schemeClr>
                    </a:solidFill>
                  </a:tcPr>
                </a:tc>
                <a:extLst>
                  <a:ext uri="{0D108BD9-81ED-4DB2-BD59-A6C34878D82A}">
                    <a16:rowId xmlns:a16="http://schemas.microsoft.com/office/drawing/2014/main" val="1071487635"/>
                  </a:ext>
                </a:extLst>
              </a:tr>
            </a:tbl>
          </a:graphicData>
        </a:graphic>
      </p:graphicFrame>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794922" y="10051413"/>
            <a:ext cx="576699" cy="384175"/>
          </a:xfrm>
          <a:custGeom>
            <a:avLst/>
            <a:gdLst/>
            <a:ahLst/>
            <a:cxnLst/>
            <a:rect l="l" t="t" r="r" b="b"/>
            <a:pathLst>
              <a:path w="229234" h="384175">
                <a:moveTo>
                  <a:pt x="229215" y="0"/>
                </a:moveTo>
                <a:lnTo>
                  <a:pt x="6499" y="145561"/>
                </a:lnTo>
                <a:lnTo>
                  <a:pt x="988" y="145561"/>
                </a:lnTo>
                <a:lnTo>
                  <a:pt x="0" y="379373"/>
                </a:lnTo>
                <a:lnTo>
                  <a:pt x="6499" y="383615"/>
                </a:lnTo>
                <a:lnTo>
                  <a:pt x="229215" y="238054"/>
                </a:lnTo>
                <a:lnTo>
                  <a:pt x="229215" y="145561"/>
                </a:lnTo>
                <a:lnTo>
                  <a:pt x="6499" y="145561"/>
                </a:lnTo>
                <a:lnTo>
                  <a:pt x="1003" y="141966"/>
                </a:lnTo>
                <a:lnTo>
                  <a:pt x="229215" y="141966"/>
                </a:lnTo>
                <a:lnTo>
                  <a:pt x="229215" y="0"/>
                </a:lnTo>
                <a:close/>
              </a:path>
            </a:pathLst>
          </a:custGeom>
          <a:solidFill>
            <a:srgbClr val="FFBF00">
              <a:alpha val="51998"/>
            </a:srgbClr>
          </a:solidFill>
        </p:spPr>
        <p:txBody>
          <a:bodyPr wrap="square" lIns="0" tIns="0" rIns="0" bIns="0" rtlCol="0"/>
          <a:lstStyle/>
          <a:p>
            <a:endParaRPr sz="1800" dirty="0"/>
          </a:p>
        </p:txBody>
      </p:sp>
      <p:sp>
        <p:nvSpPr>
          <p:cNvPr id="17" name="bk object 17"/>
          <p:cNvSpPr/>
          <p:nvPr/>
        </p:nvSpPr>
        <p:spPr>
          <a:xfrm>
            <a:off x="17250971" y="10051416"/>
            <a:ext cx="560724" cy="384175"/>
          </a:xfrm>
          <a:custGeom>
            <a:avLst/>
            <a:gdLst/>
            <a:ahLst/>
            <a:cxnLst/>
            <a:rect l="l" t="t" r="r" b="b"/>
            <a:pathLst>
              <a:path w="222884" h="384175">
                <a:moveTo>
                  <a:pt x="0" y="0"/>
                </a:moveTo>
                <a:lnTo>
                  <a:pt x="0" y="238054"/>
                </a:lnTo>
                <a:lnTo>
                  <a:pt x="222717" y="383615"/>
                </a:lnTo>
                <a:lnTo>
                  <a:pt x="222717" y="145561"/>
                </a:lnTo>
                <a:lnTo>
                  <a:pt x="0" y="0"/>
                </a:lnTo>
                <a:close/>
              </a:path>
            </a:pathLst>
          </a:custGeom>
          <a:solidFill>
            <a:srgbClr val="5FC7FC">
              <a:alpha val="51998"/>
            </a:srgbClr>
          </a:solidFill>
        </p:spPr>
        <p:txBody>
          <a:bodyPr wrap="square" lIns="0" tIns="0" rIns="0" bIns="0" rtlCol="0"/>
          <a:lstStyle/>
          <a:p>
            <a:endParaRPr sz="1800" dirty="0"/>
          </a:p>
        </p:txBody>
      </p:sp>
      <p:sp>
        <p:nvSpPr>
          <p:cNvPr id="18" name="bk object 18"/>
          <p:cNvSpPr/>
          <p:nvPr/>
        </p:nvSpPr>
        <p:spPr>
          <a:xfrm>
            <a:off x="17794922" y="9905820"/>
            <a:ext cx="576699" cy="384175"/>
          </a:xfrm>
          <a:custGeom>
            <a:avLst/>
            <a:gdLst/>
            <a:ahLst/>
            <a:cxnLst/>
            <a:rect l="l" t="t" r="r" b="b"/>
            <a:pathLst>
              <a:path w="229234" h="384175">
                <a:moveTo>
                  <a:pt x="229215" y="238054"/>
                </a:moveTo>
                <a:lnTo>
                  <a:pt x="6499" y="238054"/>
                </a:lnTo>
                <a:lnTo>
                  <a:pt x="229215" y="383628"/>
                </a:lnTo>
                <a:lnTo>
                  <a:pt x="229215" y="238054"/>
                </a:lnTo>
                <a:close/>
              </a:path>
              <a:path w="229234" h="384175">
                <a:moveTo>
                  <a:pt x="6499" y="0"/>
                </a:moveTo>
                <a:lnTo>
                  <a:pt x="0" y="4242"/>
                </a:lnTo>
                <a:lnTo>
                  <a:pt x="0" y="242309"/>
                </a:lnTo>
                <a:lnTo>
                  <a:pt x="6499" y="238054"/>
                </a:lnTo>
                <a:lnTo>
                  <a:pt x="229215" y="238054"/>
                </a:lnTo>
                <a:lnTo>
                  <a:pt x="229215" y="145561"/>
                </a:lnTo>
                <a:lnTo>
                  <a:pt x="6499" y="0"/>
                </a:lnTo>
                <a:close/>
              </a:path>
            </a:pathLst>
          </a:custGeom>
          <a:solidFill>
            <a:srgbClr val="FF8200">
              <a:alpha val="51998"/>
            </a:srgbClr>
          </a:solidFill>
        </p:spPr>
        <p:txBody>
          <a:bodyPr wrap="square" lIns="0" tIns="0" rIns="0" bIns="0" rtlCol="0"/>
          <a:lstStyle/>
          <a:p>
            <a:endParaRPr sz="1800" dirty="0"/>
          </a:p>
        </p:txBody>
      </p:sp>
      <p:sp>
        <p:nvSpPr>
          <p:cNvPr id="19" name="bk object 19"/>
          <p:cNvSpPr/>
          <p:nvPr/>
        </p:nvSpPr>
        <p:spPr>
          <a:xfrm>
            <a:off x="17913434" y="10051416"/>
            <a:ext cx="458484" cy="238125"/>
          </a:xfrm>
          <a:custGeom>
            <a:avLst/>
            <a:gdLst/>
            <a:ahLst/>
            <a:cxnLst/>
            <a:rect l="l" t="t" r="r" b="b"/>
            <a:pathLst>
              <a:path w="182245" h="238125">
                <a:moveTo>
                  <a:pt x="182107" y="0"/>
                </a:moveTo>
                <a:lnTo>
                  <a:pt x="0" y="119014"/>
                </a:lnTo>
                <a:lnTo>
                  <a:pt x="182107" y="238029"/>
                </a:lnTo>
                <a:lnTo>
                  <a:pt x="182107" y="0"/>
                </a:lnTo>
                <a:close/>
              </a:path>
            </a:pathLst>
          </a:custGeom>
          <a:solidFill>
            <a:srgbClr val="FFA100">
              <a:alpha val="51998"/>
            </a:srgbClr>
          </a:solidFill>
        </p:spPr>
        <p:txBody>
          <a:bodyPr wrap="square" lIns="0" tIns="0" rIns="0" bIns="0" rtlCol="0"/>
          <a:lstStyle/>
          <a:p>
            <a:endParaRPr sz="1800" dirty="0"/>
          </a:p>
        </p:txBody>
      </p:sp>
      <p:sp>
        <p:nvSpPr>
          <p:cNvPr id="20" name="bk object 20"/>
          <p:cNvSpPr/>
          <p:nvPr/>
        </p:nvSpPr>
        <p:spPr>
          <a:xfrm>
            <a:off x="17250971" y="9905820"/>
            <a:ext cx="560724" cy="384175"/>
          </a:xfrm>
          <a:custGeom>
            <a:avLst/>
            <a:gdLst/>
            <a:ahLst/>
            <a:cxnLst/>
            <a:rect l="l" t="t" r="r" b="b"/>
            <a:pathLst>
              <a:path w="222884" h="384175">
                <a:moveTo>
                  <a:pt x="222717" y="0"/>
                </a:moveTo>
                <a:lnTo>
                  <a:pt x="0" y="145561"/>
                </a:lnTo>
                <a:lnTo>
                  <a:pt x="0" y="383628"/>
                </a:lnTo>
                <a:lnTo>
                  <a:pt x="222717" y="238054"/>
                </a:lnTo>
                <a:lnTo>
                  <a:pt x="222717" y="0"/>
                </a:lnTo>
                <a:close/>
              </a:path>
            </a:pathLst>
          </a:custGeom>
          <a:solidFill>
            <a:srgbClr val="002E8E">
              <a:alpha val="51998"/>
            </a:srgbClr>
          </a:solidFill>
        </p:spPr>
        <p:txBody>
          <a:bodyPr wrap="square" lIns="0" tIns="0" rIns="0" bIns="0" rtlCol="0"/>
          <a:lstStyle/>
          <a:p>
            <a:endParaRPr sz="1800" dirty="0"/>
          </a:p>
        </p:txBody>
      </p:sp>
      <p:sp>
        <p:nvSpPr>
          <p:cNvPr id="21" name="bk object 21"/>
          <p:cNvSpPr/>
          <p:nvPr/>
        </p:nvSpPr>
        <p:spPr>
          <a:xfrm>
            <a:off x="17250970" y="10051413"/>
            <a:ext cx="458484" cy="238125"/>
          </a:xfrm>
          <a:custGeom>
            <a:avLst/>
            <a:gdLst/>
            <a:ahLst/>
            <a:cxnLst/>
            <a:rect l="l" t="t" r="r" b="b"/>
            <a:pathLst>
              <a:path w="182245" h="238125">
                <a:moveTo>
                  <a:pt x="0" y="0"/>
                </a:moveTo>
                <a:lnTo>
                  <a:pt x="0" y="238029"/>
                </a:lnTo>
                <a:lnTo>
                  <a:pt x="182109" y="119014"/>
                </a:lnTo>
                <a:lnTo>
                  <a:pt x="0" y="0"/>
                </a:lnTo>
                <a:close/>
              </a:path>
            </a:pathLst>
          </a:custGeom>
          <a:solidFill>
            <a:srgbClr val="009EF3">
              <a:alpha val="51998"/>
            </a:srgbClr>
          </a:solidFill>
        </p:spPr>
        <p:txBody>
          <a:bodyPr wrap="square" lIns="0" tIns="0" rIns="0" bIns="0" rtlCol="0"/>
          <a:lstStyle/>
          <a:p>
            <a:endParaRPr sz="1800" dirty="0"/>
          </a:p>
        </p:txBody>
      </p:sp>
      <p:sp>
        <p:nvSpPr>
          <p:cNvPr id="2" name="Holder 2"/>
          <p:cNvSpPr>
            <a:spLocks noGrp="1"/>
          </p:cNvSpPr>
          <p:nvPr>
            <p:ph type="title"/>
          </p:nvPr>
        </p:nvSpPr>
        <p:spPr>
          <a:xfrm>
            <a:off x="951315" y="427736"/>
            <a:ext cx="17123659"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51315" y="2459482"/>
            <a:ext cx="1712365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468938" y="9944862"/>
            <a:ext cx="6088412"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51314" y="9944862"/>
            <a:ext cx="437604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4/11/2022</a:t>
            </a:fld>
            <a:endParaRPr lang="en-US" dirty="0"/>
          </a:p>
        </p:txBody>
      </p:sp>
      <p:sp>
        <p:nvSpPr>
          <p:cNvPr id="6" name="Holder 6"/>
          <p:cNvSpPr>
            <a:spLocks noGrp="1"/>
          </p:cNvSpPr>
          <p:nvPr>
            <p:ph type="sldNum" sz="quarter" idx="7"/>
          </p:nvPr>
        </p:nvSpPr>
        <p:spPr>
          <a:xfrm>
            <a:off x="13698929" y="9944862"/>
            <a:ext cx="437604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a.canyons.edu/WebAdvisor/WebAdvisor" TargetMode="External"/><Relationship Id="rId7" Type="http://schemas.openxmlformats.org/officeDocument/2006/relationships/image" Target="../media/image11.png"/><Relationship Id="rId2" Type="http://schemas.openxmlformats.org/officeDocument/2006/relationships/hyperlink" Target="https://m.canyons.edu/campusm/home#select-profil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elfservice.canyons.edu/Student/Account/Login" TargetMode="External"/><Relationship Id="rId7" Type="http://schemas.openxmlformats.org/officeDocument/2006/relationships/image" Target="../media/image11.png"/><Relationship Id="rId2" Type="http://schemas.openxmlformats.org/officeDocument/2006/relationships/hyperlink" Target="https://m.canyons.edu/campusm/home#select-profile"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nformer.canyons.edu/informer/"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intranet.canyons.edu/departments/it/applications/docs.php"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intranet.canyons.edu/departments/it/" TargetMode="External"/><Relationship Id="rId2" Type="http://schemas.openxmlformats.org/officeDocument/2006/relationships/hyperlink" Target="mailto:helpdesk@Canyons.edu"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tranet.canyons.edu/departments/it/applications/docs.php" TargetMode="External"/><Relationship Id="rId1" Type="http://schemas.openxmlformats.org/officeDocument/2006/relationships/slideLayout" Target="../slideLayouts/slideLayout5.xml"/><Relationship Id="rId5" Type="http://schemas.openxmlformats.org/officeDocument/2006/relationships/hyperlink" Target="https://intranet.canyons.edu/departments/it/applications/accountrequest.php"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ntranet.canyons.edu/departments/it/applications/docs.php"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18"/>
          <p:cNvSpPr txBox="1"/>
          <p:nvPr/>
        </p:nvSpPr>
        <p:spPr>
          <a:xfrm>
            <a:off x="-795" y="4449579"/>
            <a:ext cx="19010315" cy="1059264"/>
          </a:xfrm>
          <a:prstGeom prst="rect">
            <a:avLst/>
          </a:prstGeom>
        </p:spPr>
        <p:txBody>
          <a:bodyPr vert="horz" wrap="square" lIns="0" tIns="12700" rIns="0" bIns="0" rtlCol="0">
            <a:spAutoFit/>
          </a:bodyPr>
          <a:lstStyle/>
          <a:p>
            <a:pPr marL="12700" algn="ctr">
              <a:spcBef>
                <a:spcPts val="100"/>
              </a:spcBef>
            </a:pPr>
            <a:r>
              <a:rPr lang="en-US" sz="6800" spc="-25" dirty="0">
                <a:solidFill>
                  <a:srgbClr val="263E82"/>
                </a:solidFill>
                <a:cs typeface="Source Sans Pro"/>
              </a:rPr>
              <a:t>What Colleague (formerly Datatel) Can Do for You! </a:t>
            </a:r>
            <a:endParaRPr sz="6800" dirty="0">
              <a:cs typeface="Source Sans Pro"/>
            </a:endParaRPr>
          </a:p>
        </p:txBody>
      </p:sp>
      <p:sp>
        <p:nvSpPr>
          <p:cNvPr id="19" name="object 19"/>
          <p:cNvSpPr/>
          <p:nvPr/>
        </p:nvSpPr>
        <p:spPr>
          <a:xfrm flipV="1">
            <a:off x="1046956" y="5346699"/>
            <a:ext cx="16900390" cy="223700"/>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dirty="0"/>
          </a:p>
        </p:txBody>
      </p:sp>
      <p:sp>
        <p:nvSpPr>
          <p:cNvPr id="20" name="object 20"/>
          <p:cNvSpPr txBox="1"/>
          <p:nvPr/>
        </p:nvSpPr>
        <p:spPr>
          <a:xfrm>
            <a:off x="1" y="5889761"/>
            <a:ext cx="19010312" cy="628377"/>
          </a:xfrm>
          <a:prstGeom prst="rect">
            <a:avLst/>
          </a:prstGeom>
        </p:spPr>
        <p:txBody>
          <a:bodyPr vert="horz" wrap="square" lIns="0" tIns="12700" rIns="0" bIns="0" rtlCol="0">
            <a:spAutoFit/>
          </a:bodyPr>
          <a:lstStyle/>
          <a:p>
            <a:pPr marL="12700" algn="ctr">
              <a:spcBef>
                <a:spcPts val="100"/>
              </a:spcBef>
            </a:pPr>
            <a:r>
              <a:rPr lang="en-US" sz="4000" dirty="0">
                <a:solidFill>
                  <a:srgbClr val="00A0F0"/>
                </a:solidFill>
                <a:cs typeface="Source Sans Pro Light"/>
              </a:rPr>
              <a:t>Classified Development Day</a:t>
            </a:r>
            <a:endParaRPr sz="4000" dirty="0">
              <a:cs typeface="Source Sans Pro Light"/>
            </a:endParaRPr>
          </a:p>
        </p:txBody>
      </p:sp>
      <p:pic>
        <p:nvPicPr>
          <p:cNvPr id="1028" name="Picture 4" descr="IT Services">
            <a:extLst>
              <a:ext uri="{FF2B5EF4-FFF2-40B4-BE49-F238E27FC236}">
                <a16:creationId xmlns:a16="http://schemas.microsoft.com/office/drawing/2014/main" id="{19356CA5-9856-4B7C-AE9D-ED4F2B34F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362" y="7072571"/>
            <a:ext cx="3810000"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BE6843B9-899B-46E5-A7FA-CDFBE23599F4}"/>
              </a:ext>
            </a:extLst>
          </p:cNvPr>
          <p:cNvGraphicFramePr>
            <a:graphicFrameLocks noGrp="1"/>
          </p:cNvGraphicFramePr>
          <p:nvPr>
            <p:extLst>
              <p:ext uri="{D42A27DB-BD31-4B8C-83A1-F6EECF244321}">
                <p14:modId xmlns:p14="http://schemas.microsoft.com/office/powerpoint/2010/main" val="2029898361"/>
              </p:ext>
            </p:extLst>
          </p:nvPr>
        </p:nvGraphicFramePr>
        <p:xfrm>
          <a:off x="-795" y="-26400"/>
          <a:ext cx="19010315" cy="1141148"/>
        </p:xfrm>
        <a:graphic>
          <a:graphicData uri="http://schemas.openxmlformats.org/drawingml/2006/table">
            <a:tbl>
              <a:tblPr firstRow="1" bandRow="1">
                <a:tableStyleId>{5C22544A-7EE6-4342-B048-85BDC9FD1C3A}</a:tableStyleId>
              </a:tblPr>
              <a:tblGrid>
                <a:gridCol w="3802063">
                  <a:extLst>
                    <a:ext uri="{9D8B030D-6E8A-4147-A177-3AD203B41FA5}">
                      <a16:colId xmlns:a16="http://schemas.microsoft.com/office/drawing/2014/main" val="2167245417"/>
                    </a:ext>
                  </a:extLst>
                </a:gridCol>
                <a:gridCol w="3802063">
                  <a:extLst>
                    <a:ext uri="{9D8B030D-6E8A-4147-A177-3AD203B41FA5}">
                      <a16:colId xmlns:a16="http://schemas.microsoft.com/office/drawing/2014/main" val="1405044945"/>
                    </a:ext>
                  </a:extLst>
                </a:gridCol>
                <a:gridCol w="3802063">
                  <a:extLst>
                    <a:ext uri="{9D8B030D-6E8A-4147-A177-3AD203B41FA5}">
                      <a16:colId xmlns:a16="http://schemas.microsoft.com/office/drawing/2014/main" val="3817794726"/>
                    </a:ext>
                  </a:extLst>
                </a:gridCol>
                <a:gridCol w="3802063">
                  <a:extLst>
                    <a:ext uri="{9D8B030D-6E8A-4147-A177-3AD203B41FA5}">
                      <a16:colId xmlns:a16="http://schemas.microsoft.com/office/drawing/2014/main" val="678545911"/>
                    </a:ext>
                  </a:extLst>
                </a:gridCol>
                <a:gridCol w="3802063">
                  <a:extLst>
                    <a:ext uri="{9D8B030D-6E8A-4147-A177-3AD203B41FA5}">
                      <a16:colId xmlns:a16="http://schemas.microsoft.com/office/drawing/2014/main" val="2047636971"/>
                    </a:ext>
                  </a:extLst>
                </a:gridCol>
              </a:tblGrid>
              <a:tr h="1141148">
                <a:tc>
                  <a:txBody>
                    <a:bodyPr/>
                    <a:lstStyle/>
                    <a:p>
                      <a:pPr algn="ctr"/>
                      <a:r>
                        <a:rPr lang="en-US" sz="3200" dirty="0"/>
                        <a:t>Overview</a:t>
                      </a:r>
                    </a:p>
                  </a:txBody>
                  <a:tcPr anchor="ctr">
                    <a:solidFill>
                      <a:srgbClr val="002060"/>
                    </a:solidFill>
                  </a:tcPr>
                </a:tc>
                <a:tc>
                  <a:txBody>
                    <a:bodyPr/>
                    <a:lstStyle/>
                    <a:p>
                      <a:pPr algn="ctr"/>
                      <a:r>
                        <a:rPr lang="en-US" sz="3200" b="1" dirty="0">
                          <a:solidFill>
                            <a:schemeClr val="lt1"/>
                          </a:solidFill>
                          <a:latin typeface="+mn-lt"/>
                          <a:ea typeface="+mn-ea"/>
                          <a:cs typeface="+mn-cs"/>
                        </a:rPr>
                        <a:t>Colleague UI</a:t>
                      </a:r>
                    </a:p>
                  </a:txBody>
                  <a:tcPr anchor="ctr">
                    <a:solidFill>
                      <a:srgbClr val="00B0F0"/>
                    </a:solidFill>
                  </a:tcPr>
                </a:tc>
                <a:tc>
                  <a:txBody>
                    <a:bodyPr/>
                    <a:lstStyle/>
                    <a:p>
                      <a:pPr algn="ctr"/>
                      <a:r>
                        <a:rPr lang="en-US" sz="3200" b="1" dirty="0">
                          <a:solidFill>
                            <a:schemeClr val="lt1"/>
                          </a:solidFill>
                          <a:latin typeface="+mn-lt"/>
                          <a:ea typeface="+mn-ea"/>
                          <a:cs typeface="+mn-cs"/>
                        </a:rPr>
                        <a:t>WebAdvisor</a:t>
                      </a:r>
                    </a:p>
                  </a:txBody>
                  <a:tcPr anchor="ctr">
                    <a:solidFill>
                      <a:srgbClr val="FFC000"/>
                    </a:solidFill>
                  </a:tcPr>
                </a:tc>
                <a:tc>
                  <a:txBody>
                    <a:bodyPr/>
                    <a:lstStyle/>
                    <a:p>
                      <a:pPr algn="ctr"/>
                      <a:r>
                        <a:rPr lang="en-US" sz="3200" b="1" dirty="0">
                          <a:solidFill>
                            <a:schemeClr val="lt1"/>
                          </a:solidFill>
                          <a:latin typeface="+mn-lt"/>
                          <a:ea typeface="+mn-ea"/>
                          <a:cs typeface="+mn-cs"/>
                        </a:rPr>
                        <a:t>Self Service</a:t>
                      </a:r>
                    </a:p>
                  </a:txBody>
                  <a:tcPr anchor="ctr">
                    <a:solidFill>
                      <a:schemeClr val="accent2">
                        <a:lumMod val="75000"/>
                      </a:schemeClr>
                    </a:solidFill>
                  </a:tcPr>
                </a:tc>
                <a:tc>
                  <a:txBody>
                    <a:bodyPr/>
                    <a:lstStyle/>
                    <a:p>
                      <a:pPr algn="ctr"/>
                      <a:r>
                        <a:rPr lang="en-US" sz="3200" b="1" dirty="0">
                          <a:solidFill>
                            <a:schemeClr val="lt1"/>
                          </a:solidFill>
                          <a:latin typeface="+mn-lt"/>
                          <a:ea typeface="+mn-ea"/>
                          <a:cs typeface="+mn-cs"/>
                        </a:rPr>
                        <a:t>Informer</a:t>
                      </a:r>
                    </a:p>
                  </a:txBody>
                  <a:tcPr anchor="ctr">
                    <a:solidFill>
                      <a:schemeClr val="accent6">
                        <a:lumMod val="75000"/>
                      </a:schemeClr>
                    </a:solidFill>
                  </a:tcPr>
                </a:tc>
                <a:extLst>
                  <a:ext uri="{0D108BD9-81ED-4DB2-BD59-A6C34878D82A}">
                    <a16:rowId xmlns:a16="http://schemas.microsoft.com/office/drawing/2014/main" val="1071487635"/>
                  </a:ext>
                </a:extLst>
              </a:tr>
            </a:tbl>
          </a:graphicData>
        </a:graphic>
      </p:graphicFrame>
      <p:sp>
        <p:nvSpPr>
          <p:cNvPr id="4" name="object 4"/>
          <p:cNvSpPr txBox="1"/>
          <p:nvPr/>
        </p:nvSpPr>
        <p:spPr>
          <a:xfrm>
            <a:off x="4283252" y="1489640"/>
            <a:ext cx="3835570" cy="505267"/>
          </a:xfrm>
          <a:prstGeom prst="rect">
            <a:avLst/>
          </a:prstGeom>
        </p:spPr>
        <p:txBody>
          <a:bodyPr vert="horz" wrap="square" lIns="0" tIns="12700" rIns="0" bIns="0" rtlCol="0">
            <a:spAutoFit/>
          </a:bodyPr>
          <a:lstStyle/>
          <a:p>
            <a:pPr marL="12700">
              <a:spcBef>
                <a:spcPts val="100"/>
              </a:spcBef>
            </a:pPr>
            <a:r>
              <a:rPr lang="en-US" sz="3200" spc="-10" dirty="0">
                <a:solidFill>
                  <a:srgbClr val="FFFFFF"/>
                </a:solidFill>
                <a:cs typeface="Source Sans Pro Light"/>
              </a:rPr>
              <a:t>Colleague UI</a:t>
            </a:r>
            <a:endParaRPr sz="3200" dirty="0">
              <a:cs typeface="Source Sans Pro Light"/>
            </a:endParaRPr>
          </a:p>
        </p:txBody>
      </p:sp>
      <p:sp>
        <p:nvSpPr>
          <p:cNvPr id="10" name="Slide Number Placeholder 9">
            <a:extLst>
              <a:ext uri="{FF2B5EF4-FFF2-40B4-BE49-F238E27FC236}">
                <a16:creationId xmlns:a16="http://schemas.microsoft.com/office/drawing/2014/main" id="{08442C39-BFA8-4D09-9B78-BDCF262F1281}"/>
              </a:ext>
            </a:extLst>
          </p:cNvPr>
          <p:cNvSpPr>
            <a:spLocks noGrp="1"/>
          </p:cNvSpPr>
          <p:nvPr>
            <p:ph type="sldNum" sz="quarter" idx="7"/>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70324AF-9409-4E1A-BF4C-48EFE9D1E416}"/>
              </a:ext>
            </a:extLst>
          </p:cNvPr>
          <p:cNvGrpSpPr/>
          <p:nvPr/>
        </p:nvGrpSpPr>
        <p:grpSpPr>
          <a:xfrm>
            <a:off x="27327" y="712484"/>
            <a:ext cx="10798629" cy="828000"/>
            <a:chOff x="-1" y="546100"/>
            <a:chExt cx="3296715" cy="828000"/>
          </a:xfrm>
          <a:solidFill>
            <a:srgbClr val="FFBF00"/>
          </a:solidFill>
        </p:grpSpPr>
        <p:sp>
          <p:nvSpPr>
            <p:cNvPr id="5" name="object 25">
              <a:extLst>
                <a:ext uri="{FF2B5EF4-FFF2-40B4-BE49-F238E27FC236}">
                  <a16:creationId xmlns:a16="http://schemas.microsoft.com/office/drawing/2014/main" id="{E5D2978B-B5F0-43E7-8723-9B1739F1FBD1}"/>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6" name="object 25">
              <a:extLst>
                <a:ext uri="{FF2B5EF4-FFF2-40B4-BE49-F238E27FC236}">
                  <a16:creationId xmlns:a16="http://schemas.microsoft.com/office/drawing/2014/main" id="{067148ED-3C35-45A0-A161-C29C69F0BA9C}"/>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8" name="object 9">
            <a:extLst>
              <a:ext uri="{FF2B5EF4-FFF2-40B4-BE49-F238E27FC236}">
                <a16:creationId xmlns:a16="http://schemas.microsoft.com/office/drawing/2014/main" id="{79452072-2B95-4E39-8D76-A9092FE01418}"/>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Accessing WebAdvisor</a:t>
            </a:r>
            <a:endParaRPr sz="3200" b="1" dirty="0">
              <a:cs typeface="Source Sans Pro Light"/>
            </a:endParaRPr>
          </a:p>
        </p:txBody>
      </p:sp>
      <p:sp>
        <p:nvSpPr>
          <p:cNvPr id="9" name="object 11">
            <a:extLst>
              <a:ext uri="{FF2B5EF4-FFF2-40B4-BE49-F238E27FC236}">
                <a16:creationId xmlns:a16="http://schemas.microsoft.com/office/drawing/2014/main" id="{B15804D3-1FF7-4A3D-B5B9-CC264BF4E2B6}"/>
              </a:ext>
            </a:extLst>
          </p:cNvPr>
          <p:cNvSpPr txBox="1"/>
          <p:nvPr/>
        </p:nvSpPr>
        <p:spPr>
          <a:xfrm>
            <a:off x="130560" y="1701939"/>
            <a:ext cx="10961370" cy="3070071"/>
          </a:xfrm>
          <a:prstGeom prst="rect">
            <a:avLst/>
          </a:prstGeom>
        </p:spPr>
        <p:txBody>
          <a:bodyPr vert="horz" wrap="square" lIns="0" tIns="12700" rIns="0" bIns="0" rtlCol="0" anchor="t">
            <a:spAutoFit/>
          </a:bodyPr>
          <a:lstStyle/>
          <a:p>
            <a:pPr marL="12700">
              <a:spcBef>
                <a:spcPts val="100"/>
              </a:spcBef>
              <a:tabLst>
                <a:tab pos="139700" algn="l"/>
              </a:tabLst>
            </a:pPr>
            <a:r>
              <a:rPr lang="en-US" sz="2400" dirty="0">
                <a:cs typeface="Source Sans Pro Light"/>
              </a:rPr>
              <a:t>Two ways to login into </a:t>
            </a:r>
            <a:r>
              <a:rPr lang="en-US" sz="2400" dirty="0" err="1">
                <a:cs typeface="Source Sans Pro Light"/>
              </a:rPr>
              <a:t>WebAdvisor</a:t>
            </a:r>
            <a:r>
              <a:rPr lang="en-US" sz="2400" dirty="0">
                <a:cs typeface="Source Sans Pro Light"/>
              </a:rPr>
              <a:t>:</a:t>
            </a:r>
            <a:endParaRPr lang="en-US" dirty="0"/>
          </a:p>
          <a:p>
            <a:pPr marL="469900" lvl="1">
              <a:spcBef>
                <a:spcPts val="100"/>
              </a:spcBef>
              <a:tabLst>
                <a:tab pos="139700" algn="l"/>
              </a:tabLst>
            </a:pPr>
            <a:r>
              <a:rPr lang="en-US" sz="2400" dirty="0">
                <a:cs typeface="Source Sans Pro Light"/>
              </a:rPr>
              <a:t>1. Log into the New </a:t>
            </a:r>
            <a:r>
              <a:rPr lang="en-US" sz="2400" dirty="0" err="1">
                <a:cs typeface="Source Sans Pro Light"/>
              </a:rPr>
              <a:t>MyCanyons</a:t>
            </a:r>
            <a:r>
              <a:rPr lang="en-US" sz="2400" dirty="0">
                <a:cs typeface="Source Sans Pro Light"/>
              </a:rPr>
              <a:t>: </a:t>
            </a:r>
          </a:p>
          <a:p>
            <a:pPr marL="1498600" lvl="2" indent="-571500">
              <a:spcBef>
                <a:spcPts val="100"/>
              </a:spcBef>
              <a:buFont typeface="Wingdings" panose="05000000000000000000" pitchFamily="2" charset="2"/>
              <a:buChar char="Ø"/>
              <a:tabLst>
                <a:tab pos="139700" algn="l"/>
              </a:tabLst>
            </a:pPr>
            <a:r>
              <a:rPr lang="en-US" sz="2000" dirty="0">
                <a:hlinkClick r:id="rId2"/>
              </a:rPr>
              <a:t>https://m.canyons.edu/campusm/home#select-profile</a:t>
            </a:r>
            <a:endParaRPr lang="en-US" sz="2000" dirty="0"/>
          </a:p>
          <a:p>
            <a:pPr marL="1498600" lvl="2" indent="-571500">
              <a:spcBef>
                <a:spcPts val="100"/>
              </a:spcBef>
              <a:buFont typeface="Wingdings" panose="05000000000000000000" pitchFamily="2" charset="2"/>
              <a:buChar char="Ø"/>
              <a:tabLst>
                <a:tab pos="139700" algn="l"/>
              </a:tabLst>
            </a:pPr>
            <a:r>
              <a:rPr lang="en-US" sz="2000" dirty="0"/>
              <a:t>Select your profile (Student, Faculty, Staff, Guest)</a:t>
            </a:r>
          </a:p>
          <a:p>
            <a:pPr marL="1498600" lvl="2" indent="-571500">
              <a:spcBef>
                <a:spcPts val="100"/>
              </a:spcBef>
              <a:buFont typeface="Wingdings" panose="05000000000000000000" pitchFamily="2" charset="2"/>
              <a:buChar char="Ø"/>
              <a:tabLst>
                <a:tab pos="139700" algn="l"/>
              </a:tabLst>
            </a:pPr>
            <a:r>
              <a:rPr lang="en-US" sz="2000" dirty="0">
                <a:cs typeface="Calibri"/>
              </a:rPr>
              <a:t>Follow instructions below on logging into </a:t>
            </a:r>
            <a:r>
              <a:rPr lang="en-US" sz="2000" dirty="0" err="1">
                <a:cs typeface="Calibri"/>
              </a:rPr>
              <a:t>CanyonsID</a:t>
            </a:r>
            <a:endParaRPr lang="en-US" sz="2000" dirty="0">
              <a:cs typeface="Calibri"/>
            </a:endParaRPr>
          </a:p>
          <a:p>
            <a:pPr marL="1498600" lvl="2" indent="-571500">
              <a:spcBef>
                <a:spcPts val="100"/>
              </a:spcBef>
              <a:buFont typeface="Wingdings" panose="05000000000000000000" pitchFamily="2" charset="2"/>
              <a:buChar char="Ø"/>
              <a:tabLst>
                <a:tab pos="139700" algn="l"/>
              </a:tabLst>
            </a:pPr>
            <a:r>
              <a:rPr lang="en-US" sz="2000" dirty="0">
                <a:cs typeface="Calibri"/>
              </a:rPr>
              <a:t>Click on the MY CANYONS tile</a:t>
            </a:r>
          </a:p>
          <a:p>
            <a:pPr marL="469900" lvl="1">
              <a:spcBef>
                <a:spcPts val="100"/>
              </a:spcBef>
              <a:tabLst>
                <a:tab pos="139700" algn="l"/>
              </a:tabLst>
            </a:pPr>
            <a:r>
              <a:rPr lang="en-US" sz="2400" dirty="0">
                <a:cs typeface="Source Sans Pro Light"/>
              </a:rPr>
              <a:t>2. Direct URL - </a:t>
            </a:r>
            <a:r>
              <a:rPr lang="en-US" sz="2400" dirty="0">
                <a:ea typeface="+mn-lt"/>
                <a:cs typeface="+mn-lt"/>
                <a:hlinkClick r:id="rId3"/>
              </a:rPr>
              <a:t>https://wa.canyons.edu/WebAdvisor/WebAdvisor</a:t>
            </a:r>
            <a:r>
              <a:rPr lang="en-US" sz="2400" dirty="0">
                <a:cs typeface="Source Sans Pro Light"/>
              </a:rPr>
              <a:t> </a:t>
            </a:r>
          </a:p>
          <a:p>
            <a:pPr marL="1270000" lvl="2" indent="-342900">
              <a:spcBef>
                <a:spcPts val="100"/>
              </a:spcBef>
              <a:buFont typeface="Wingdings"/>
              <a:buChar char="Ø"/>
              <a:tabLst>
                <a:tab pos="139700" algn="l"/>
              </a:tabLst>
            </a:pPr>
            <a:r>
              <a:rPr lang="en-US" sz="2000" dirty="0">
                <a:ea typeface="+mn-lt"/>
                <a:cs typeface="+mn-lt"/>
              </a:rPr>
              <a:t>Click on LOG IN</a:t>
            </a:r>
          </a:p>
          <a:p>
            <a:pPr marL="1270000" lvl="2" indent="-342900">
              <a:spcBef>
                <a:spcPts val="100"/>
              </a:spcBef>
              <a:buFont typeface="Wingdings"/>
              <a:buChar char="Ø"/>
              <a:tabLst>
                <a:tab pos="139700" algn="l"/>
              </a:tabLst>
            </a:pPr>
            <a:r>
              <a:rPr lang="en-US" sz="2000" dirty="0">
                <a:ea typeface="+mn-lt"/>
                <a:cs typeface="+mn-lt"/>
              </a:rPr>
              <a:t>Follow instructions below on logging into </a:t>
            </a:r>
            <a:r>
              <a:rPr lang="en-US" sz="2000" dirty="0" err="1">
                <a:ea typeface="+mn-lt"/>
                <a:cs typeface="+mn-lt"/>
              </a:rPr>
              <a:t>CanyonsID</a:t>
            </a:r>
            <a:endParaRPr lang="en-US" sz="2000" dirty="0">
              <a:cs typeface="Calibri"/>
            </a:endParaRPr>
          </a:p>
        </p:txBody>
      </p:sp>
      <p:pic>
        <p:nvPicPr>
          <p:cNvPr id="3" name="Picture 9" descr="Graphical user interface, application&#10;&#10;Description automatically generated">
            <a:extLst>
              <a:ext uri="{FF2B5EF4-FFF2-40B4-BE49-F238E27FC236}">
                <a16:creationId xmlns:a16="http://schemas.microsoft.com/office/drawing/2014/main" id="{DDA8DDA7-BC3F-4681-AF54-0FA2817228EB}"/>
              </a:ext>
            </a:extLst>
          </p:cNvPr>
          <p:cNvPicPr>
            <a:picLocks noChangeAspect="1"/>
          </p:cNvPicPr>
          <p:nvPr/>
        </p:nvPicPr>
        <p:blipFill>
          <a:blip r:embed="rId4"/>
          <a:stretch>
            <a:fillRect/>
          </a:stretch>
        </p:blipFill>
        <p:spPr>
          <a:xfrm>
            <a:off x="11316140" y="712484"/>
            <a:ext cx="4739115" cy="4016812"/>
          </a:xfrm>
          <a:prstGeom prst="rect">
            <a:avLst/>
          </a:prstGeom>
          <a:ln w="25400">
            <a:solidFill>
              <a:schemeClr val="tx1"/>
            </a:solidFill>
          </a:ln>
        </p:spPr>
      </p:pic>
      <p:sp>
        <p:nvSpPr>
          <p:cNvPr id="11" name="Rectangle 10">
            <a:extLst>
              <a:ext uri="{FF2B5EF4-FFF2-40B4-BE49-F238E27FC236}">
                <a16:creationId xmlns:a16="http://schemas.microsoft.com/office/drawing/2014/main" id="{BA210003-AB28-452F-8869-E21940967E36}"/>
              </a:ext>
            </a:extLst>
          </p:cNvPr>
          <p:cNvSpPr/>
          <p:nvPr/>
        </p:nvSpPr>
        <p:spPr>
          <a:xfrm>
            <a:off x="132556" y="5378736"/>
            <a:ext cx="7806786" cy="1699183"/>
          </a:xfrm>
          <a:prstGeom prst="rect">
            <a:avLst/>
          </a:prstGeom>
        </p:spPr>
        <p:txBody>
          <a:bodyPr wrap="square" lIns="91440" tIns="45720" rIns="91440" bIns="45720" anchor="t">
            <a:spAutoFit/>
          </a:bodyPr>
          <a:lstStyle/>
          <a:p>
            <a:pPr marL="342900" marR="0" lvl="0" indent="-342900">
              <a:lnSpc>
                <a:spcPct val="107000"/>
              </a:lnSpc>
              <a:spcBef>
                <a:spcPts val="0"/>
              </a:spcBef>
              <a:spcAft>
                <a:spcPts val="800"/>
              </a:spcAft>
              <a:buFont typeface="Wingdings"/>
              <a:buChar char="Ø"/>
            </a:pPr>
            <a:r>
              <a:rPr lang="en-US" sz="2200" dirty="0">
                <a:ea typeface="Calibri" panose="020F0502020204030204" pitchFamily="34" charset="0"/>
                <a:cs typeface="Times New Roman" panose="02020603050405020304" pitchFamily="18" charset="0"/>
              </a:rPr>
              <a:t>You will be directed into the </a:t>
            </a:r>
            <a:r>
              <a:rPr lang="en-US" sz="2200" dirty="0" err="1">
                <a:ea typeface="Calibri" panose="020F0502020204030204" pitchFamily="34" charset="0"/>
                <a:cs typeface="Times New Roman" panose="02020603050405020304" pitchFamily="18" charset="0"/>
              </a:rPr>
              <a:t>CanyonsID</a:t>
            </a:r>
            <a:r>
              <a:rPr lang="en-US" sz="2200" dirty="0">
                <a:ea typeface="Calibri" panose="020F0502020204030204" pitchFamily="34" charset="0"/>
                <a:cs typeface="Times New Roman" panose="02020603050405020304" pitchFamily="18" charset="0"/>
              </a:rPr>
              <a:t> login screen. </a:t>
            </a:r>
            <a:endParaRPr lang="en-US" dirty="0"/>
          </a:p>
          <a:p>
            <a:pPr marL="342900" marR="0" lvl="0" indent="-342900">
              <a:lnSpc>
                <a:spcPct val="107000"/>
              </a:lnSpc>
              <a:spcBef>
                <a:spcPts val="0"/>
              </a:spcBef>
              <a:spcAft>
                <a:spcPts val="800"/>
              </a:spcAft>
              <a:buFont typeface="Wingdings"/>
              <a:buChar char="Ø"/>
            </a:pPr>
            <a:r>
              <a:rPr lang="en-US" sz="2200" dirty="0">
                <a:ea typeface="Calibri" panose="020F0502020204030204" pitchFamily="34" charset="0"/>
                <a:cs typeface="Times New Roman" panose="02020603050405020304" pitchFamily="18" charset="0"/>
              </a:rPr>
              <a:t>Log into </a:t>
            </a:r>
            <a:r>
              <a:rPr lang="en-US" sz="2200" dirty="0" err="1">
                <a:ea typeface="Calibri" panose="020F0502020204030204" pitchFamily="34" charset="0"/>
                <a:cs typeface="Times New Roman" panose="02020603050405020304" pitchFamily="18" charset="0"/>
              </a:rPr>
              <a:t>CanyonsID</a:t>
            </a:r>
            <a:r>
              <a:rPr lang="en-US" sz="2200" dirty="0">
                <a:ea typeface="Calibri" panose="020F0502020204030204" pitchFamily="34" charset="0"/>
                <a:cs typeface="Times New Roman" panose="02020603050405020304" pitchFamily="18" charset="0"/>
              </a:rPr>
              <a:t> using your username and password.</a:t>
            </a:r>
          </a:p>
          <a:p>
            <a:pPr marL="685800" marR="0" indent="-457200">
              <a:spcBef>
                <a:spcPts val="0"/>
              </a:spcBef>
              <a:spcAft>
                <a:spcPts val="0"/>
              </a:spcAft>
              <a:buFont typeface="Wingdings"/>
              <a:buChar char="Ø"/>
            </a:pPr>
            <a:r>
              <a:rPr lang="en-US" sz="2000" b="1" dirty="0">
                <a:ea typeface="Calibri" panose="020F0502020204030204" pitchFamily="34" charset="0"/>
                <a:cs typeface="Times New Roman" panose="02020603050405020304" pitchFamily="18" charset="0"/>
              </a:rPr>
              <a:t>Username</a:t>
            </a:r>
            <a:r>
              <a:rPr lang="en-US" sz="2000" dirty="0">
                <a:ea typeface="Calibri" panose="020F0502020204030204" pitchFamily="34" charset="0"/>
                <a:cs typeface="Times New Roman" panose="02020603050405020304" pitchFamily="18" charset="0"/>
              </a:rPr>
              <a:t>: staff\</a:t>
            </a:r>
            <a:r>
              <a:rPr lang="en-US" sz="2000" dirty="0" err="1">
                <a:ea typeface="Calibri" panose="020F0502020204030204" pitchFamily="34" charset="0"/>
                <a:cs typeface="Times New Roman" panose="02020603050405020304" pitchFamily="18" charset="0"/>
              </a:rPr>
              <a:t>lastname_first</a:t>
            </a:r>
            <a:r>
              <a:rPr lang="en-US" sz="2000" dirty="0">
                <a:ea typeface="Calibri" panose="020F0502020204030204" pitchFamily="34" charset="0"/>
                <a:cs typeface="Times New Roman" panose="02020603050405020304" pitchFamily="18" charset="0"/>
              </a:rPr>
              <a:t> initial (e.g. staff\</a:t>
            </a:r>
            <a:r>
              <a:rPr lang="en-US" sz="2000" dirty="0" err="1">
                <a:ea typeface="Calibri" panose="020F0502020204030204" pitchFamily="34" charset="0"/>
                <a:cs typeface="Times New Roman" panose="02020603050405020304" pitchFamily="18" charset="0"/>
              </a:rPr>
              <a:t>jagger_m</a:t>
            </a:r>
            <a:r>
              <a:rPr lang="en-US" sz="2000" dirty="0">
                <a:ea typeface="Calibri" panose="020F0502020204030204" pitchFamily="34" charset="0"/>
                <a:cs typeface="Times New Roman" panose="02020603050405020304" pitchFamily="18" charset="0"/>
              </a:rPr>
              <a:t>)</a:t>
            </a:r>
            <a:endParaRPr lang="en-US" sz="2000" dirty="0">
              <a:ea typeface="Times New Roman" panose="02020603050405020304" pitchFamily="18" charset="0"/>
              <a:cs typeface="Calibri"/>
            </a:endParaRPr>
          </a:p>
          <a:p>
            <a:pPr marL="685800" marR="0" indent="-457200">
              <a:spcBef>
                <a:spcPts val="0"/>
              </a:spcBef>
              <a:spcAft>
                <a:spcPts val="0"/>
              </a:spcAft>
              <a:buFont typeface="Wingdings"/>
              <a:buChar char="Ø"/>
            </a:pPr>
            <a:r>
              <a:rPr lang="en-US" sz="2000" b="1" dirty="0">
                <a:ea typeface="Calibri" panose="020F0502020204030204" pitchFamily="34" charset="0"/>
                <a:cs typeface="Times New Roman" panose="02020603050405020304" pitchFamily="18" charset="0"/>
              </a:rPr>
              <a:t>Password</a:t>
            </a:r>
            <a:r>
              <a:rPr lang="en-US" sz="2000" dirty="0">
                <a:ea typeface="Calibri" panose="020F0502020204030204" pitchFamily="34" charset="0"/>
                <a:cs typeface="Times New Roman" panose="02020603050405020304" pitchFamily="18" charset="0"/>
              </a:rPr>
              <a:t>: &lt;this is the same as your network password&gt;</a:t>
            </a:r>
            <a:endParaRPr lang="en-US" sz="2000" dirty="0">
              <a:effectLst/>
              <a:ea typeface="Times New Roman" panose="02020603050405020304" pitchFamily="18" charset="0"/>
              <a:cs typeface="Calibri"/>
            </a:endParaRPr>
          </a:p>
        </p:txBody>
      </p:sp>
      <p:pic>
        <p:nvPicPr>
          <p:cNvPr id="15" name="Picture 15" descr="Chart, funnel chart&#10;&#10;Description automatically generated">
            <a:extLst>
              <a:ext uri="{FF2B5EF4-FFF2-40B4-BE49-F238E27FC236}">
                <a16:creationId xmlns:a16="http://schemas.microsoft.com/office/drawing/2014/main" id="{D368A69A-4B1B-4DAE-AC13-2102512C5C24}"/>
              </a:ext>
            </a:extLst>
          </p:cNvPr>
          <p:cNvPicPr>
            <a:picLocks noChangeAspect="1"/>
          </p:cNvPicPr>
          <p:nvPr/>
        </p:nvPicPr>
        <p:blipFill>
          <a:blip r:embed="rId5"/>
          <a:stretch>
            <a:fillRect/>
          </a:stretch>
        </p:blipFill>
        <p:spPr>
          <a:xfrm>
            <a:off x="8859905" y="7181366"/>
            <a:ext cx="6910026" cy="3210114"/>
          </a:xfrm>
          <a:prstGeom prst="rect">
            <a:avLst/>
          </a:prstGeom>
          <a:ln w="25400">
            <a:solidFill>
              <a:schemeClr val="tx1"/>
            </a:solidFill>
          </a:ln>
        </p:spPr>
      </p:pic>
      <p:pic>
        <p:nvPicPr>
          <p:cNvPr id="7" name="Picture 9" descr="Funnel chart&#10;&#10;Description automatically generated">
            <a:extLst>
              <a:ext uri="{FF2B5EF4-FFF2-40B4-BE49-F238E27FC236}">
                <a16:creationId xmlns:a16="http://schemas.microsoft.com/office/drawing/2014/main" id="{F4570949-2DD3-49D0-8102-08FF630BF7DC}"/>
              </a:ext>
            </a:extLst>
          </p:cNvPr>
          <p:cNvPicPr>
            <a:picLocks noChangeAspect="1"/>
          </p:cNvPicPr>
          <p:nvPr/>
        </p:nvPicPr>
        <p:blipFill>
          <a:blip r:embed="rId6"/>
          <a:stretch>
            <a:fillRect/>
          </a:stretch>
        </p:blipFill>
        <p:spPr>
          <a:xfrm>
            <a:off x="8285956" y="5103439"/>
            <a:ext cx="6089325" cy="1689800"/>
          </a:xfrm>
          <a:prstGeom prst="rect">
            <a:avLst/>
          </a:prstGeom>
          <a:ln w="25400">
            <a:solidFill>
              <a:schemeClr val="tx1"/>
            </a:solidFill>
          </a:ln>
        </p:spPr>
      </p:pic>
      <p:pic>
        <p:nvPicPr>
          <p:cNvPr id="13" name="Picture 12">
            <a:extLst>
              <a:ext uri="{FF2B5EF4-FFF2-40B4-BE49-F238E27FC236}">
                <a16:creationId xmlns:a16="http://schemas.microsoft.com/office/drawing/2014/main" id="{F8C25B01-01E3-44FD-9FF6-7993FEEC36A2}"/>
              </a:ext>
            </a:extLst>
          </p:cNvPr>
          <p:cNvPicPr>
            <a:picLocks noChangeAspect="1"/>
          </p:cNvPicPr>
          <p:nvPr/>
        </p:nvPicPr>
        <p:blipFill>
          <a:blip r:embed="rId7"/>
          <a:stretch>
            <a:fillRect/>
          </a:stretch>
        </p:blipFill>
        <p:spPr>
          <a:xfrm>
            <a:off x="14996350" y="3512034"/>
            <a:ext cx="2918248" cy="1932013"/>
          </a:xfrm>
          <a:prstGeom prst="rect">
            <a:avLst/>
          </a:prstGeom>
          <a:ln w="25400">
            <a:solidFill>
              <a:schemeClr val="tx1"/>
            </a:solidFill>
          </a:ln>
        </p:spPr>
      </p:pic>
      <p:pic>
        <p:nvPicPr>
          <p:cNvPr id="16" name="Picture 15">
            <a:extLst>
              <a:ext uri="{FF2B5EF4-FFF2-40B4-BE49-F238E27FC236}">
                <a16:creationId xmlns:a16="http://schemas.microsoft.com/office/drawing/2014/main" id="{7DE16C40-590C-4F0E-BD50-F8C241A7EE35}"/>
              </a:ext>
            </a:extLst>
          </p:cNvPr>
          <p:cNvPicPr>
            <a:picLocks noChangeAspect="1"/>
          </p:cNvPicPr>
          <p:nvPr/>
        </p:nvPicPr>
        <p:blipFill>
          <a:blip r:embed="rId8"/>
          <a:stretch>
            <a:fillRect/>
          </a:stretch>
        </p:blipFill>
        <p:spPr>
          <a:xfrm>
            <a:off x="2137284" y="7572201"/>
            <a:ext cx="3797329" cy="2284292"/>
          </a:xfrm>
          <a:prstGeom prst="rect">
            <a:avLst/>
          </a:prstGeom>
          <a:ln w="25400">
            <a:solidFill>
              <a:schemeClr val="tx1"/>
            </a:solidFill>
          </a:ln>
        </p:spPr>
      </p:pic>
    </p:spTree>
    <p:extLst>
      <p:ext uri="{BB962C8B-B14F-4D97-AF65-F5344CB8AC3E}">
        <p14:creationId xmlns:p14="http://schemas.microsoft.com/office/powerpoint/2010/main" val="122438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DBF768E-C4DB-475C-BE92-69E9A3051ED6}"/>
              </a:ext>
            </a:extLst>
          </p:cNvPr>
          <p:cNvGrpSpPr/>
          <p:nvPr/>
        </p:nvGrpSpPr>
        <p:grpSpPr>
          <a:xfrm>
            <a:off x="27327" y="712484"/>
            <a:ext cx="10798629" cy="828000"/>
            <a:chOff x="-1" y="546100"/>
            <a:chExt cx="3296715" cy="828000"/>
          </a:xfrm>
          <a:solidFill>
            <a:schemeClr val="accent2">
              <a:lumMod val="75000"/>
            </a:schemeClr>
          </a:solidFill>
        </p:grpSpPr>
        <p:sp>
          <p:nvSpPr>
            <p:cNvPr id="7" name="object 25">
              <a:extLst>
                <a:ext uri="{FF2B5EF4-FFF2-40B4-BE49-F238E27FC236}">
                  <a16:creationId xmlns:a16="http://schemas.microsoft.com/office/drawing/2014/main" id="{67E611A7-BC2F-4DDB-A899-92BE256EEF2F}"/>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8" name="object 25">
              <a:extLst>
                <a:ext uri="{FF2B5EF4-FFF2-40B4-BE49-F238E27FC236}">
                  <a16:creationId xmlns:a16="http://schemas.microsoft.com/office/drawing/2014/main" id="{767ED9AA-41E2-4F3E-B811-E5D2C9F25789}"/>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9" name="object 9">
            <a:extLst>
              <a:ext uri="{FF2B5EF4-FFF2-40B4-BE49-F238E27FC236}">
                <a16:creationId xmlns:a16="http://schemas.microsoft.com/office/drawing/2014/main" id="{C4E2C779-DAC4-4F89-A1D7-1A07AD171FDC}"/>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Self Service Overview</a:t>
            </a:r>
            <a:endParaRPr sz="3200" b="1" dirty="0">
              <a:cs typeface="Source Sans Pro Light"/>
            </a:endParaRPr>
          </a:p>
        </p:txBody>
      </p:sp>
      <p:sp>
        <p:nvSpPr>
          <p:cNvPr id="10" name="object 11">
            <a:extLst>
              <a:ext uri="{FF2B5EF4-FFF2-40B4-BE49-F238E27FC236}">
                <a16:creationId xmlns:a16="http://schemas.microsoft.com/office/drawing/2014/main" id="{52D318AA-1B2E-43F7-8A25-1AC0343CB346}"/>
              </a:ext>
            </a:extLst>
          </p:cNvPr>
          <p:cNvSpPr txBox="1"/>
          <p:nvPr/>
        </p:nvSpPr>
        <p:spPr>
          <a:xfrm>
            <a:off x="296386" y="1846074"/>
            <a:ext cx="18352770" cy="1010533"/>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sz="3200" dirty="0">
                <a:cs typeface="Source Sans Pro Light"/>
              </a:rPr>
              <a:t>Web application enables users to interact with information in the Colleague databases</a:t>
            </a:r>
          </a:p>
          <a:p>
            <a:pPr marL="298450" indent="-285750">
              <a:spcBef>
                <a:spcPts val="100"/>
              </a:spcBef>
              <a:buFont typeface="Arial" panose="020B0604020202020204" pitchFamily="34" charset="0"/>
              <a:buChar char="•"/>
              <a:tabLst>
                <a:tab pos="139700" algn="l"/>
              </a:tabLst>
            </a:pPr>
            <a:r>
              <a:rPr lang="en-US" sz="3200" dirty="0">
                <a:cs typeface="Source Sans Pro Light"/>
              </a:rPr>
              <a:t>Successor to WebAdvisor</a:t>
            </a:r>
          </a:p>
        </p:txBody>
      </p:sp>
      <p:sp>
        <p:nvSpPr>
          <p:cNvPr id="11" name="object 25">
            <a:extLst>
              <a:ext uri="{FF2B5EF4-FFF2-40B4-BE49-F238E27FC236}">
                <a16:creationId xmlns:a16="http://schemas.microsoft.com/office/drawing/2014/main" id="{2FA30F9E-CD4C-4A8D-9E3C-A7B76841D287}"/>
              </a:ext>
            </a:extLst>
          </p:cNvPr>
          <p:cNvSpPr/>
          <p:nvPr/>
        </p:nvSpPr>
        <p:spPr>
          <a:xfrm flipH="1">
            <a:off x="8362156" y="4279900"/>
            <a:ext cx="10634472"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chemeClr val="accent2">
              <a:lumMod val="75000"/>
            </a:schemeClr>
          </a:solidFill>
        </p:spPr>
        <p:txBody>
          <a:bodyPr wrap="square" lIns="0" tIns="0" rIns="0" bIns="0" rtlCol="0"/>
          <a:lstStyle/>
          <a:p>
            <a:endParaRPr dirty="0"/>
          </a:p>
        </p:txBody>
      </p:sp>
      <p:sp>
        <p:nvSpPr>
          <p:cNvPr id="12" name="object 9">
            <a:extLst>
              <a:ext uri="{FF2B5EF4-FFF2-40B4-BE49-F238E27FC236}">
                <a16:creationId xmlns:a16="http://schemas.microsoft.com/office/drawing/2014/main" id="{CF66F126-4744-49B7-A46F-6E235260D60F}"/>
              </a:ext>
            </a:extLst>
          </p:cNvPr>
          <p:cNvSpPr txBox="1"/>
          <p:nvPr/>
        </p:nvSpPr>
        <p:spPr>
          <a:xfrm>
            <a:off x="9291623" y="4441266"/>
            <a:ext cx="9491472" cy="505267"/>
          </a:xfrm>
          <a:prstGeom prst="rect">
            <a:avLst/>
          </a:prstGeom>
        </p:spPr>
        <p:txBody>
          <a:bodyPr vert="horz" wrap="square" lIns="0" tIns="12700" rIns="0" bIns="0" rtlCol="0">
            <a:spAutoFit/>
          </a:bodyPr>
          <a:lstStyle/>
          <a:p>
            <a:pPr marL="12700" algn="r">
              <a:spcBef>
                <a:spcPts val="100"/>
              </a:spcBef>
            </a:pPr>
            <a:r>
              <a:rPr lang="en-US" sz="3200" b="1" spc="-5" dirty="0">
                <a:solidFill>
                  <a:srgbClr val="FFFFFF"/>
                </a:solidFill>
                <a:cs typeface="Source Sans Pro Light"/>
              </a:rPr>
              <a:t>What’s Moving to Self Service from WebAdvisor?</a:t>
            </a:r>
            <a:endParaRPr sz="3200" b="1" dirty="0">
              <a:cs typeface="Source Sans Pro Light"/>
            </a:endParaRPr>
          </a:p>
        </p:txBody>
      </p:sp>
      <p:graphicFrame>
        <p:nvGraphicFramePr>
          <p:cNvPr id="14" name="Table 13">
            <a:extLst>
              <a:ext uri="{FF2B5EF4-FFF2-40B4-BE49-F238E27FC236}">
                <a16:creationId xmlns:a16="http://schemas.microsoft.com/office/drawing/2014/main" id="{BB1BAA7D-24CC-4FF7-BE8F-5CBFD5C31090}"/>
              </a:ext>
            </a:extLst>
          </p:cNvPr>
          <p:cNvGraphicFramePr>
            <a:graphicFrameLocks noGrp="1"/>
          </p:cNvGraphicFramePr>
          <p:nvPr>
            <p:extLst>
              <p:ext uri="{D42A27DB-BD31-4B8C-83A1-F6EECF244321}">
                <p14:modId xmlns:p14="http://schemas.microsoft.com/office/powerpoint/2010/main" val="511896128"/>
              </p:ext>
            </p:extLst>
          </p:nvPr>
        </p:nvGraphicFramePr>
        <p:xfrm>
          <a:off x="12324556" y="5207943"/>
          <a:ext cx="6458539" cy="3505200"/>
        </p:xfrm>
        <a:graphic>
          <a:graphicData uri="http://schemas.openxmlformats.org/drawingml/2006/table">
            <a:tbl>
              <a:tblPr>
                <a:tableStyleId>{5C22544A-7EE6-4342-B048-85BDC9FD1C3A}</a:tableStyleId>
              </a:tblPr>
              <a:tblGrid>
                <a:gridCol w="6458539">
                  <a:extLst>
                    <a:ext uri="{9D8B030D-6E8A-4147-A177-3AD203B41FA5}">
                      <a16:colId xmlns:a16="http://schemas.microsoft.com/office/drawing/2014/main" val="807721886"/>
                    </a:ext>
                  </a:extLst>
                </a:gridCol>
              </a:tblGrid>
              <a:tr h="370840">
                <a:tc>
                  <a:txBody>
                    <a:bodyPr/>
                    <a:lstStyle/>
                    <a:p>
                      <a:pPr marL="571500" indent="-571500" algn="r">
                        <a:buFont typeface="Arial" panose="020B0604020202020204" pitchFamily="34" charset="0"/>
                        <a:buChar char="•"/>
                      </a:pPr>
                      <a:r>
                        <a:rPr lang="en-US" sz="3200" b="0" kern="1200" dirty="0">
                          <a:solidFill>
                            <a:schemeClr val="tx1"/>
                          </a:solidFill>
                          <a:latin typeface="+mn-lt"/>
                          <a:ea typeface="+mn-ea"/>
                        </a:rPr>
                        <a:t>Leave Requests and Reporting</a:t>
                      </a:r>
                    </a:p>
                    <a:p>
                      <a:pPr marL="571500" indent="-571500" algn="r">
                        <a:buFont typeface="Arial" panose="020B0604020202020204" pitchFamily="34" charset="0"/>
                        <a:buChar char="•"/>
                      </a:pPr>
                      <a:r>
                        <a:rPr lang="en-US" sz="3200" b="0" kern="1200" dirty="0">
                          <a:solidFill>
                            <a:schemeClr val="tx1"/>
                          </a:solidFill>
                          <a:latin typeface="+mn-lt"/>
                          <a:ea typeface="+mn-ea"/>
                        </a:rPr>
                        <a:t>Grading</a:t>
                      </a:r>
                    </a:p>
                    <a:p>
                      <a:pPr marL="571500" indent="-571500" algn="r">
                        <a:buFont typeface="Arial" panose="020B0604020202020204" pitchFamily="34" charset="0"/>
                        <a:buChar char="•"/>
                      </a:pPr>
                      <a:r>
                        <a:rPr lang="en-US" sz="3200" b="0" kern="1200" dirty="0">
                          <a:solidFill>
                            <a:schemeClr val="tx1"/>
                          </a:solidFill>
                          <a:latin typeface="+mn-lt"/>
                          <a:ea typeface="+mn-ea"/>
                        </a:rPr>
                        <a:t>Drop Students from Roster</a:t>
                      </a:r>
                    </a:p>
                    <a:p>
                      <a:pPr marL="571500" indent="-571500" algn="r">
                        <a:buFont typeface="Arial" panose="020B0604020202020204" pitchFamily="34" charset="0"/>
                        <a:buChar char="•"/>
                      </a:pPr>
                      <a:r>
                        <a:rPr lang="en-US" sz="3200" b="0" kern="1200" dirty="0">
                          <a:solidFill>
                            <a:schemeClr val="tx1"/>
                          </a:solidFill>
                          <a:latin typeface="+mn-lt"/>
                          <a:ea typeface="+mn-ea"/>
                        </a:rPr>
                        <a:t>Attendance</a:t>
                      </a:r>
                    </a:p>
                    <a:p>
                      <a:pPr marL="571500" indent="-571500" algn="r">
                        <a:buFont typeface="Arial" panose="020B0604020202020204" pitchFamily="34" charset="0"/>
                        <a:buChar char="•"/>
                      </a:pPr>
                      <a:r>
                        <a:rPr lang="en-US" sz="3200" b="0" kern="1200" dirty="0">
                          <a:solidFill>
                            <a:schemeClr val="tx1"/>
                          </a:solidFill>
                          <a:latin typeface="+mn-lt"/>
                          <a:ea typeface="+mn-ea"/>
                          <a:cs typeface="+mn-cs"/>
                        </a:rPr>
                        <a:t>Refund Request</a:t>
                      </a:r>
                    </a:p>
                    <a:p>
                      <a:pPr marL="571500" indent="-571500" algn="r">
                        <a:buFont typeface="Arial" panose="020B0604020202020204" pitchFamily="34" charset="0"/>
                        <a:buChar char="•"/>
                      </a:pPr>
                      <a:r>
                        <a:rPr lang="en-US" sz="3200" b="0" kern="1200" dirty="0">
                          <a:solidFill>
                            <a:schemeClr val="tx1"/>
                          </a:solidFill>
                          <a:latin typeface="+mn-lt"/>
                          <a:ea typeface="+mn-ea"/>
                          <a:cs typeface="+mn-cs"/>
                        </a:rPr>
                        <a:t>1098T Opt-In</a:t>
                      </a:r>
                    </a:p>
                    <a:p>
                      <a:pPr marL="571500" indent="-571500" algn="r">
                        <a:buFont typeface="Arial" panose="020B0604020202020204" pitchFamily="34" charset="0"/>
                        <a:buChar char="•"/>
                      </a:pPr>
                      <a:r>
                        <a:rPr lang="en-US" sz="3200" b="0" kern="1200" dirty="0">
                          <a:solidFill>
                            <a:schemeClr val="tx1"/>
                          </a:solidFill>
                          <a:latin typeface="+mn-lt"/>
                          <a:ea typeface="+mn-ea"/>
                          <a:cs typeface="+mn-cs"/>
                        </a:rPr>
                        <a:t>Financial Agreements</a:t>
                      </a:r>
                    </a:p>
                  </a:txBody>
                  <a:tcPr>
                    <a:solidFill>
                      <a:schemeClr val="bg1"/>
                    </a:solidFill>
                  </a:tcPr>
                </a:tc>
                <a:extLst>
                  <a:ext uri="{0D108BD9-81ED-4DB2-BD59-A6C34878D82A}">
                    <a16:rowId xmlns:a16="http://schemas.microsoft.com/office/drawing/2014/main" val="3758311136"/>
                  </a:ext>
                </a:extLst>
              </a:tr>
            </a:tbl>
          </a:graphicData>
        </a:graphic>
      </p:graphicFrame>
      <p:sp>
        <p:nvSpPr>
          <p:cNvPr id="13" name="Oval 12">
            <a:extLst>
              <a:ext uri="{FF2B5EF4-FFF2-40B4-BE49-F238E27FC236}">
                <a16:creationId xmlns:a16="http://schemas.microsoft.com/office/drawing/2014/main" id="{C1A2652E-88AD-48AE-A7B4-8C4944C654C7}"/>
              </a:ext>
            </a:extLst>
          </p:cNvPr>
          <p:cNvSpPr/>
          <p:nvPr/>
        </p:nvSpPr>
        <p:spPr>
          <a:xfrm>
            <a:off x="970756" y="3898900"/>
            <a:ext cx="6400800" cy="6400800"/>
          </a:xfrm>
          <a:prstGeom prst="ellipse">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Self Service</a:t>
            </a:r>
          </a:p>
        </p:txBody>
      </p:sp>
      <p:sp>
        <p:nvSpPr>
          <p:cNvPr id="15" name="Oval 14">
            <a:extLst>
              <a:ext uri="{FF2B5EF4-FFF2-40B4-BE49-F238E27FC236}">
                <a16:creationId xmlns:a16="http://schemas.microsoft.com/office/drawing/2014/main" id="{EAFA3B6B-2FE3-4512-999B-178562BEE4A2}"/>
              </a:ext>
            </a:extLst>
          </p:cNvPr>
          <p:cNvSpPr/>
          <p:nvPr/>
        </p:nvSpPr>
        <p:spPr>
          <a:xfrm>
            <a:off x="4729225" y="4809448"/>
            <a:ext cx="1828800" cy="134229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Faculty</a:t>
            </a:r>
          </a:p>
        </p:txBody>
      </p:sp>
      <p:sp>
        <p:nvSpPr>
          <p:cNvPr id="16" name="Oval 15">
            <a:extLst>
              <a:ext uri="{FF2B5EF4-FFF2-40B4-BE49-F238E27FC236}">
                <a16:creationId xmlns:a16="http://schemas.microsoft.com/office/drawing/2014/main" id="{DC1D78BE-5078-43A0-B91F-B8595D8F40A4}"/>
              </a:ext>
            </a:extLst>
          </p:cNvPr>
          <p:cNvSpPr/>
          <p:nvPr/>
        </p:nvSpPr>
        <p:spPr>
          <a:xfrm>
            <a:off x="1814389" y="4764869"/>
            <a:ext cx="1828800" cy="134229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Student Finance</a:t>
            </a:r>
          </a:p>
        </p:txBody>
      </p:sp>
      <p:sp>
        <p:nvSpPr>
          <p:cNvPr id="17" name="Oval 16">
            <a:extLst>
              <a:ext uri="{FF2B5EF4-FFF2-40B4-BE49-F238E27FC236}">
                <a16:creationId xmlns:a16="http://schemas.microsoft.com/office/drawing/2014/main" id="{65407632-513B-4519-83D5-02FE0F65E572}"/>
              </a:ext>
            </a:extLst>
          </p:cNvPr>
          <p:cNvSpPr/>
          <p:nvPr/>
        </p:nvSpPr>
        <p:spPr>
          <a:xfrm>
            <a:off x="4833880" y="7509527"/>
            <a:ext cx="2115044" cy="148477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Student</a:t>
            </a:r>
          </a:p>
        </p:txBody>
      </p:sp>
      <p:sp>
        <p:nvSpPr>
          <p:cNvPr id="18" name="Oval 17">
            <a:extLst>
              <a:ext uri="{FF2B5EF4-FFF2-40B4-BE49-F238E27FC236}">
                <a16:creationId xmlns:a16="http://schemas.microsoft.com/office/drawing/2014/main" id="{69B17BB8-9C80-4D17-B909-AD14822A9E88}"/>
              </a:ext>
            </a:extLst>
          </p:cNvPr>
          <p:cNvSpPr/>
          <p:nvPr/>
        </p:nvSpPr>
        <p:spPr>
          <a:xfrm>
            <a:off x="1393387" y="7412772"/>
            <a:ext cx="1828800" cy="134229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Financial Aid</a:t>
            </a:r>
          </a:p>
        </p:txBody>
      </p:sp>
      <p:sp>
        <p:nvSpPr>
          <p:cNvPr id="19" name="Oval 18">
            <a:extLst>
              <a:ext uri="{FF2B5EF4-FFF2-40B4-BE49-F238E27FC236}">
                <a16:creationId xmlns:a16="http://schemas.microsoft.com/office/drawing/2014/main" id="{3E296049-B876-478C-AE06-2BC3208587FF}"/>
              </a:ext>
            </a:extLst>
          </p:cNvPr>
          <p:cNvSpPr/>
          <p:nvPr/>
        </p:nvSpPr>
        <p:spPr>
          <a:xfrm>
            <a:off x="3005080" y="8713637"/>
            <a:ext cx="1828800" cy="134229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User Profile</a:t>
            </a:r>
          </a:p>
        </p:txBody>
      </p:sp>
      <p:sp>
        <p:nvSpPr>
          <p:cNvPr id="20" name="TextBox 19">
            <a:extLst>
              <a:ext uri="{FF2B5EF4-FFF2-40B4-BE49-F238E27FC236}">
                <a16:creationId xmlns:a16="http://schemas.microsoft.com/office/drawing/2014/main" id="{A12953A9-9DFF-4A2B-A07C-E199852D3869}"/>
              </a:ext>
            </a:extLst>
          </p:cNvPr>
          <p:cNvSpPr txBox="1"/>
          <p:nvPr/>
        </p:nvSpPr>
        <p:spPr>
          <a:xfrm>
            <a:off x="162649" y="3769819"/>
            <a:ext cx="2461477" cy="954107"/>
          </a:xfrm>
          <a:prstGeom prst="rect">
            <a:avLst/>
          </a:prstGeom>
          <a:solidFill>
            <a:schemeClr val="bg1"/>
          </a:solidFill>
          <a:ln w="44450">
            <a:solidFill>
              <a:schemeClr val="bg1">
                <a:lumMod val="50000"/>
              </a:schemeClr>
            </a:solidFill>
          </a:ln>
        </p:spPr>
        <p:txBody>
          <a:bodyPr wrap="square" rtlCol="0">
            <a:spAutoFit/>
          </a:bodyPr>
          <a:lstStyle/>
          <a:p>
            <a:r>
              <a:rPr lang="en-US" sz="1400" b="1" dirty="0"/>
              <a:t>Payment</a:t>
            </a:r>
          </a:p>
          <a:p>
            <a:r>
              <a:rPr lang="en-US" sz="1400" b="1" dirty="0"/>
              <a:t>Billing / Account Activity</a:t>
            </a:r>
          </a:p>
          <a:p>
            <a:r>
              <a:rPr lang="en-US" sz="1400" b="1" dirty="0"/>
              <a:t>1098T</a:t>
            </a:r>
          </a:p>
          <a:p>
            <a:r>
              <a:rPr lang="en-US" sz="1400" b="1" dirty="0"/>
              <a:t>Helpful Links</a:t>
            </a:r>
          </a:p>
        </p:txBody>
      </p:sp>
      <p:sp>
        <p:nvSpPr>
          <p:cNvPr id="21" name="TextBox 20">
            <a:extLst>
              <a:ext uri="{FF2B5EF4-FFF2-40B4-BE49-F238E27FC236}">
                <a16:creationId xmlns:a16="http://schemas.microsoft.com/office/drawing/2014/main" id="{BC8690E1-B5C3-4E3C-B3E8-0EB9E035A3A1}"/>
              </a:ext>
            </a:extLst>
          </p:cNvPr>
          <p:cNvSpPr txBox="1"/>
          <p:nvPr/>
        </p:nvSpPr>
        <p:spPr>
          <a:xfrm>
            <a:off x="5718187" y="3682670"/>
            <a:ext cx="1828800" cy="954107"/>
          </a:xfrm>
          <a:prstGeom prst="rect">
            <a:avLst/>
          </a:prstGeom>
          <a:solidFill>
            <a:schemeClr val="bg1"/>
          </a:solidFill>
          <a:ln w="44450">
            <a:solidFill>
              <a:schemeClr val="bg1">
                <a:lumMod val="50000"/>
              </a:schemeClr>
            </a:solidFill>
          </a:ln>
        </p:spPr>
        <p:txBody>
          <a:bodyPr wrap="square" rtlCol="0">
            <a:spAutoFit/>
          </a:bodyPr>
          <a:lstStyle/>
          <a:p>
            <a:r>
              <a:rPr lang="en-US" sz="1400" b="1" dirty="0"/>
              <a:t>Course Management</a:t>
            </a:r>
          </a:p>
          <a:p>
            <a:r>
              <a:rPr lang="en-US" sz="1400" b="1" dirty="0"/>
              <a:t>Rosters</a:t>
            </a:r>
          </a:p>
          <a:p>
            <a:r>
              <a:rPr lang="en-US" sz="1400" b="1" dirty="0"/>
              <a:t>Waitlist</a:t>
            </a:r>
          </a:p>
          <a:p>
            <a:r>
              <a:rPr lang="en-US" sz="1400" b="1" dirty="0"/>
              <a:t>Add Authorizations</a:t>
            </a:r>
          </a:p>
        </p:txBody>
      </p:sp>
      <p:sp>
        <p:nvSpPr>
          <p:cNvPr id="22" name="TextBox 21">
            <a:extLst>
              <a:ext uri="{FF2B5EF4-FFF2-40B4-BE49-F238E27FC236}">
                <a16:creationId xmlns:a16="http://schemas.microsoft.com/office/drawing/2014/main" id="{8EC7E155-CE78-4F8D-8D1C-954128C0237A}"/>
              </a:ext>
            </a:extLst>
          </p:cNvPr>
          <p:cNvSpPr txBox="1"/>
          <p:nvPr/>
        </p:nvSpPr>
        <p:spPr>
          <a:xfrm>
            <a:off x="6948924" y="8699262"/>
            <a:ext cx="3337468" cy="1600438"/>
          </a:xfrm>
          <a:prstGeom prst="rect">
            <a:avLst/>
          </a:prstGeom>
          <a:solidFill>
            <a:schemeClr val="bg1"/>
          </a:solidFill>
          <a:ln w="44450">
            <a:solidFill>
              <a:schemeClr val="bg1">
                <a:lumMod val="50000"/>
              </a:schemeClr>
            </a:solidFill>
          </a:ln>
        </p:spPr>
        <p:txBody>
          <a:bodyPr wrap="square" rtlCol="0">
            <a:spAutoFit/>
          </a:bodyPr>
          <a:lstStyle/>
          <a:p>
            <a:r>
              <a:rPr lang="en-US" sz="1400" b="1" dirty="0"/>
              <a:t>Course Catalog</a:t>
            </a:r>
          </a:p>
          <a:p>
            <a:r>
              <a:rPr lang="en-US" sz="1400" b="1" dirty="0"/>
              <a:t>Class Schedule</a:t>
            </a:r>
          </a:p>
          <a:p>
            <a:r>
              <a:rPr lang="en-US" sz="1400" b="1" dirty="0"/>
              <a:t>Plan, Register, Waitlist and Drop Classes</a:t>
            </a:r>
          </a:p>
          <a:p>
            <a:r>
              <a:rPr lang="en-US" sz="1400" b="1" dirty="0"/>
              <a:t>Registration Time</a:t>
            </a:r>
          </a:p>
          <a:p>
            <a:r>
              <a:rPr lang="en-US" sz="1400" b="1" dirty="0"/>
              <a:t>Registration Holds</a:t>
            </a:r>
          </a:p>
          <a:p>
            <a:r>
              <a:rPr lang="en-US" sz="1400" b="1" dirty="0"/>
              <a:t>Unofficial Transcripts</a:t>
            </a:r>
          </a:p>
          <a:p>
            <a:r>
              <a:rPr lang="en-US" sz="1400" b="1" dirty="0"/>
              <a:t>Academic Planning</a:t>
            </a:r>
          </a:p>
        </p:txBody>
      </p:sp>
      <p:sp>
        <p:nvSpPr>
          <p:cNvPr id="23" name="TextBox 22">
            <a:extLst>
              <a:ext uri="{FF2B5EF4-FFF2-40B4-BE49-F238E27FC236}">
                <a16:creationId xmlns:a16="http://schemas.microsoft.com/office/drawing/2014/main" id="{AB4894DC-8653-4985-B24E-DCA5F931BE25}"/>
              </a:ext>
            </a:extLst>
          </p:cNvPr>
          <p:cNvSpPr txBox="1"/>
          <p:nvPr/>
        </p:nvSpPr>
        <p:spPr>
          <a:xfrm>
            <a:off x="292928" y="9014728"/>
            <a:ext cx="2502788" cy="738664"/>
          </a:xfrm>
          <a:prstGeom prst="rect">
            <a:avLst/>
          </a:prstGeom>
          <a:solidFill>
            <a:schemeClr val="bg1"/>
          </a:solidFill>
          <a:ln w="44450">
            <a:solidFill>
              <a:schemeClr val="bg1">
                <a:lumMod val="50000"/>
              </a:schemeClr>
            </a:solidFill>
          </a:ln>
        </p:spPr>
        <p:txBody>
          <a:bodyPr wrap="square" rtlCol="0">
            <a:spAutoFit/>
          </a:bodyPr>
          <a:lstStyle/>
          <a:p>
            <a:r>
              <a:rPr lang="en-US" sz="1400" b="1" dirty="0"/>
              <a:t>View and change Addresses, personal Email, and Phone Numbers</a:t>
            </a:r>
          </a:p>
        </p:txBody>
      </p:sp>
      <p:sp>
        <p:nvSpPr>
          <p:cNvPr id="24" name="TextBox 23">
            <a:extLst>
              <a:ext uri="{FF2B5EF4-FFF2-40B4-BE49-F238E27FC236}">
                <a16:creationId xmlns:a16="http://schemas.microsoft.com/office/drawing/2014/main" id="{253392ED-A1FC-4C13-B8F1-0879565D0D8E}"/>
              </a:ext>
            </a:extLst>
          </p:cNvPr>
          <p:cNvSpPr txBox="1"/>
          <p:nvPr/>
        </p:nvSpPr>
        <p:spPr>
          <a:xfrm>
            <a:off x="98507" y="6627934"/>
            <a:ext cx="1828801" cy="738664"/>
          </a:xfrm>
          <a:prstGeom prst="rect">
            <a:avLst/>
          </a:prstGeom>
          <a:solidFill>
            <a:schemeClr val="bg1"/>
          </a:solidFill>
          <a:ln w="44450">
            <a:solidFill>
              <a:schemeClr val="bg1">
                <a:lumMod val="50000"/>
              </a:schemeClr>
            </a:solidFill>
          </a:ln>
        </p:spPr>
        <p:txBody>
          <a:bodyPr wrap="square" rtlCol="0">
            <a:spAutoFit/>
          </a:bodyPr>
          <a:lstStyle/>
          <a:p>
            <a:r>
              <a:rPr lang="en-US" sz="1400" b="1" dirty="0"/>
              <a:t>Financial Aid Status</a:t>
            </a:r>
          </a:p>
          <a:p>
            <a:r>
              <a:rPr lang="en-US" sz="1400" b="1" dirty="0"/>
              <a:t>Financial Aid Forms</a:t>
            </a:r>
          </a:p>
          <a:p>
            <a:r>
              <a:rPr lang="en-US" sz="1400" b="1" dirty="0"/>
              <a:t>Helpful Links</a:t>
            </a:r>
          </a:p>
        </p:txBody>
      </p:sp>
    </p:spTree>
    <p:extLst>
      <p:ext uri="{BB962C8B-B14F-4D97-AF65-F5344CB8AC3E}">
        <p14:creationId xmlns:p14="http://schemas.microsoft.com/office/powerpoint/2010/main" val="153433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DBF768E-C4DB-475C-BE92-69E9A3051ED6}"/>
              </a:ext>
            </a:extLst>
          </p:cNvPr>
          <p:cNvGrpSpPr/>
          <p:nvPr/>
        </p:nvGrpSpPr>
        <p:grpSpPr>
          <a:xfrm>
            <a:off x="27327" y="712484"/>
            <a:ext cx="10798629" cy="828000"/>
            <a:chOff x="-1" y="546100"/>
            <a:chExt cx="3296715" cy="828000"/>
          </a:xfrm>
          <a:solidFill>
            <a:schemeClr val="accent2">
              <a:lumMod val="75000"/>
            </a:schemeClr>
          </a:solidFill>
        </p:grpSpPr>
        <p:sp>
          <p:nvSpPr>
            <p:cNvPr id="7" name="object 25">
              <a:extLst>
                <a:ext uri="{FF2B5EF4-FFF2-40B4-BE49-F238E27FC236}">
                  <a16:creationId xmlns:a16="http://schemas.microsoft.com/office/drawing/2014/main" id="{67E611A7-BC2F-4DDB-A899-92BE256EEF2F}"/>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8" name="object 25">
              <a:extLst>
                <a:ext uri="{FF2B5EF4-FFF2-40B4-BE49-F238E27FC236}">
                  <a16:creationId xmlns:a16="http://schemas.microsoft.com/office/drawing/2014/main" id="{767ED9AA-41E2-4F3E-B811-E5D2C9F25789}"/>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9" name="object 9">
            <a:extLst>
              <a:ext uri="{FF2B5EF4-FFF2-40B4-BE49-F238E27FC236}">
                <a16:creationId xmlns:a16="http://schemas.microsoft.com/office/drawing/2014/main" id="{C4E2C779-DAC4-4F89-A1D7-1A07AD171FDC}"/>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Logging into Self Service</a:t>
            </a:r>
            <a:endParaRPr sz="3200" b="1" dirty="0">
              <a:cs typeface="Source Sans Pro Light"/>
            </a:endParaRPr>
          </a:p>
        </p:txBody>
      </p:sp>
      <p:sp>
        <p:nvSpPr>
          <p:cNvPr id="10" name="object 11">
            <a:extLst>
              <a:ext uri="{FF2B5EF4-FFF2-40B4-BE49-F238E27FC236}">
                <a16:creationId xmlns:a16="http://schemas.microsoft.com/office/drawing/2014/main" id="{52D318AA-1B2E-43F7-8A25-1AC0343CB346}"/>
              </a:ext>
            </a:extLst>
          </p:cNvPr>
          <p:cNvSpPr txBox="1"/>
          <p:nvPr/>
        </p:nvSpPr>
        <p:spPr>
          <a:xfrm>
            <a:off x="126999" y="1708231"/>
            <a:ext cx="10961370" cy="2811026"/>
          </a:xfrm>
          <a:prstGeom prst="rect">
            <a:avLst/>
          </a:prstGeom>
        </p:spPr>
        <p:txBody>
          <a:bodyPr vert="horz" wrap="square" lIns="0" tIns="12700" rIns="0" bIns="0" rtlCol="0" anchor="t">
            <a:spAutoFit/>
          </a:bodyPr>
          <a:lstStyle/>
          <a:p>
            <a:pPr marL="12700">
              <a:spcBef>
                <a:spcPts val="100"/>
              </a:spcBef>
              <a:tabLst>
                <a:tab pos="139700" algn="l"/>
              </a:tabLst>
            </a:pPr>
            <a:r>
              <a:rPr lang="en-US" sz="2200" dirty="0">
                <a:cs typeface="Source Sans Pro Light"/>
              </a:rPr>
              <a:t>Two ways to login into Self Service:</a:t>
            </a:r>
          </a:p>
          <a:p>
            <a:pPr marL="927100" lvl="1" indent="-457200">
              <a:spcBef>
                <a:spcPts val="100"/>
              </a:spcBef>
              <a:buAutoNum type="arabicPeriod"/>
              <a:tabLst>
                <a:tab pos="139700" algn="l"/>
              </a:tabLst>
            </a:pPr>
            <a:r>
              <a:rPr lang="en-US" sz="2200" dirty="0">
                <a:cs typeface="Source Sans Pro Light"/>
              </a:rPr>
              <a:t>Log into the New </a:t>
            </a:r>
            <a:r>
              <a:rPr lang="en-US" sz="2200" dirty="0" err="1">
                <a:cs typeface="Source Sans Pro Light"/>
              </a:rPr>
              <a:t>MyCanyons</a:t>
            </a:r>
            <a:r>
              <a:rPr lang="en-US" sz="2200" dirty="0">
                <a:cs typeface="Source Sans Pro Light"/>
              </a:rPr>
              <a:t>: </a:t>
            </a:r>
          </a:p>
          <a:p>
            <a:pPr marL="469900" lvl="1">
              <a:spcBef>
                <a:spcPts val="100"/>
              </a:spcBef>
              <a:tabLst>
                <a:tab pos="139700" algn="l"/>
              </a:tabLst>
            </a:pPr>
            <a:endParaRPr lang="en-US" sz="2200" dirty="0">
              <a:cs typeface="Source Sans Pro Light"/>
            </a:endParaRPr>
          </a:p>
          <a:p>
            <a:pPr marL="1498600" lvl="2" indent="-571500">
              <a:spcBef>
                <a:spcPts val="100"/>
              </a:spcBef>
              <a:buFont typeface="Wingdings" panose="05000000000000000000" pitchFamily="2" charset="2"/>
              <a:buChar char="Ø"/>
              <a:tabLst>
                <a:tab pos="139700" algn="l"/>
              </a:tabLst>
            </a:pPr>
            <a:r>
              <a:rPr lang="en-US" sz="2000" dirty="0">
                <a:hlinkClick r:id="rId2"/>
              </a:rPr>
              <a:t>https://m.canyons.edu/campusm/home#select-profile</a:t>
            </a:r>
            <a:endParaRPr lang="en-US" sz="2000" dirty="0"/>
          </a:p>
          <a:p>
            <a:pPr marL="1498600" lvl="2" indent="-571500">
              <a:spcBef>
                <a:spcPts val="100"/>
              </a:spcBef>
              <a:buFont typeface="Wingdings" panose="05000000000000000000" pitchFamily="2" charset="2"/>
              <a:buChar char="Ø"/>
              <a:tabLst>
                <a:tab pos="139700" algn="l"/>
              </a:tabLst>
            </a:pPr>
            <a:r>
              <a:rPr lang="en-US" sz="2000" dirty="0"/>
              <a:t>Select your profile (Student, Faculty, Staff, Guest)</a:t>
            </a:r>
          </a:p>
          <a:p>
            <a:pPr marL="755650" lvl="1" indent="-285750">
              <a:spcBef>
                <a:spcPts val="100"/>
              </a:spcBef>
              <a:buFont typeface="Arial" panose="020B0604020202020204" pitchFamily="34" charset="0"/>
              <a:buChar char="•"/>
              <a:tabLst>
                <a:tab pos="139700" algn="l"/>
              </a:tabLst>
            </a:pPr>
            <a:endParaRPr lang="en-US" sz="2200" dirty="0">
              <a:cs typeface="Source Sans Pro Light"/>
            </a:endParaRPr>
          </a:p>
          <a:p>
            <a:pPr marL="755650" lvl="1" indent="-285750">
              <a:spcBef>
                <a:spcPts val="100"/>
              </a:spcBef>
              <a:buFont typeface="Arial" panose="020B0604020202020204" pitchFamily="34" charset="0"/>
              <a:buChar char="•"/>
              <a:tabLst>
                <a:tab pos="139700" algn="l"/>
              </a:tabLst>
            </a:pPr>
            <a:endParaRPr lang="en-US" sz="2200" dirty="0">
              <a:cs typeface="Source Sans Pro Light"/>
            </a:endParaRPr>
          </a:p>
          <a:p>
            <a:pPr marL="469900" lvl="1">
              <a:spcBef>
                <a:spcPts val="100"/>
              </a:spcBef>
              <a:tabLst>
                <a:tab pos="139700" algn="l"/>
              </a:tabLst>
            </a:pPr>
            <a:r>
              <a:rPr lang="en-US" sz="2200" dirty="0">
                <a:cs typeface="Source Sans Pro Light"/>
              </a:rPr>
              <a:t>2. </a:t>
            </a:r>
            <a:r>
              <a:rPr lang="en-US" sz="2200" dirty="0"/>
              <a:t>Direct URL - </a:t>
            </a:r>
            <a:r>
              <a:rPr lang="en-US" sz="2200" dirty="0">
                <a:hlinkClick r:id="rId3">
                  <a:extLst>
                    <a:ext uri="{A12FA001-AC4F-418D-AE19-62706E023703}">
                      <ahyp:hlinkClr xmlns:ahyp="http://schemas.microsoft.com/office/drawing/2018/hyperlinkcolor" val="tx"/>
                    </a:ext>
                  </a:extLst>
                </a:hlinkClick>
              </a:rPr>
              <a:t>https://selfservice.canyons.edu/Student/Account/Login</a:t>
            </a:r>
            <a:endParaRPr lang="en-US" sz="2200" dirty="0"/>
          </a:p>
        </p:txBody>
      </p:sp>
      <p:sp>
        <p:nvSpPr>
          <p:cNvPr id="12" name="object 9">
            <a:extLst>
              <a:ext uri="{FF2B5EF4-FFF2-40B4-BE49-F238E27FC236}">
                <a16:creationId xmlns:a16="http://schemas.microsoft.com/office/drawing/2014/main" id="{CF66F126-4744-49B7-A46F-6E235260D60F}"/>
              </a:ext>
            </a:extLst>
          </p:cNvPr>
          <p:cNvSpPr txBox="1"/>
          <p:nvPr/>
        </p:nvSpPr>
        <p:spPr>
          <a:xfrm>
            <a:off x="12154315" y="4441266"/>
            <a:ext cx="9906000" cy="505267"/>
          </a:xfrm>
          <a:prstGeom prst="rect">
            <a:avLst/>
          </a:prstGeom>
        </p:spPr>
        <p:txBody>
          <a:bodyPr vert="horz" wrap="square" lIns="0" tIns="12700" rIns="0" bIns="0" rtlCol="0">
            <a:spAutoFit/>
          </a:bodyPr>
          <a:lstStyle/>
          <a:p>
            <a:pPr marL="12700">
              <a:spcBef>
                <a:spcPts val="100"/>
              </a:spcBef>
            </a:pPr>
            <a:r>
              <a:rPr lang="en-US" sz="3200" spc="-5" dirty="0">
                <a:solidFill>
                  <a:srgbClr val="FFFFFF"/>
                </a:solidFill>
                <a:cs typeface="Source Sans Pro Light"/>
              </a:rPr>
              <a:t>What’s Moving to Self Service</a:t>
            </a:r>
            <a:endParaRPr sz="3200" dirty="0">
              <a:cs typeface="Source Sans Pro Light"/>
            </a:endParaRPr>
          </a:p>
        </p:txBody>
      </p:sp>
      <p:sp>
        <p:nvSpPr>
          <p:cNvPr id="11" name="Rectangle 10">
            <a:extLst>
              <a:ext uri="{FF2B5EF4-FFF2-40B4-BE49-F238E27FC236}">
                <a16:creationId xmlns:a16="http://schemas.microsoft.com/office/drawing/2014/main" id="{39CADB01-7586-475C-AF06-231A2299B573}"/>
              </a:ext>
            </a:extLst>
          </p:cNvPr>
          <p:cNvSpPr/>
          <p:nvPr/>
        </p:nvSpPr>
        <p:spPr>
          <a:xfrm>
            <a:off x="126999" y="5092334"/>
            <a:ext cx="7701757" cy="1699183"/>
          </a:xfrm>
          <a:prstGeom prst="rect">
            <a:avLst/>
          </a:prstGeom>
        </p:spPr>
        <p:txBody>
          <a:bodyPr wrap="square">
            <a:spAutoFit/>
          </a:bodyPr>
          <a:lstStyle/>
          <a:p>
            <a:pPr marR="0" lvl="0">
              <a:lnSpc>
                <a:spcPct val="107000"/>
              </a:lnSpc>
              <a:spcBef>
                <a:spcPts val="0"/>
              </a:spcBef>
              <a:spcAft>
                <a:spcPts val="800"/>
              </a:spcAft>
            </a:pPr>
            <a:r>
              <a:rPr lang="en-US" sz="2200" dirty="0">
                <a:ea typeface="Calibri" panose="020F0502020204030204" pitchFamily="34" charset="0"/>
                <a:cs typeface="Times New Roman" panose="02020603050405020304" pitchFamily="18" charset="0"/>
              </a:rPr>
              <a:t>You will be directed into the </a:t>
            </a:r>
            <a:r>
              <a:rPr lang="en-US" sz="2200" dirty="0" err="1">
                <a:ea typeface="Calibri" panose="020F0502020204030204" pitchFamily="34" charset="0"/>
                <a:cs typeface="Times New Roman" panose="02020603050405020304" pitchFamily="18" charset="0"/>
              </a:rPr>
              <a:t>CanyonsID</a:t>
            </a:r>
            <a:r>
              <a:rPr lang="en-US" sz="2200" dirty="0">
                <a:ea typeface="Calibri" panose="020F0502020204030204" pitchFamily="34" charset="0"/>
                <a:cs typeface="Times New Roman" panose="02020603050405020304" pitchFamily="18" charset="0"/>
              </a:rPr>
              <a:t> login screen. </a:t>
            </a:r>
          </a:p>
          <a:p>
            <a:pPr marR="0" lvl="0">
              <a:lnSpc>
                <a:spcPct val="107000"/>
              </a:lnSpc>
              <a:spcBef>
                <a:spcPts val="0"/>
              </a:spcBef>
              <a:spcAft>
                <a:spcPts val="800"/>
              </a:spcAft>
            </a:pPr>
            <a:r>
              <a:rPr lang="en-US" sz="2200" dirty="0">
                <a:ea typeface="Calibri" panose="020F0502020204030204" pitchFamily="34" charset="0"/>
                <a:cs typeface="Times New Roman" panose="02020603050405020304" pitchFamily="18" charset="0"/>
              </a:rPr>
              <a:t>Log into </a:t>
            </a:r>
            <a:r>
              <a:rPr lang="en-US" sz="2200" dirty="0" err="1">
                <a:ea typeface="Calibri" panose="020F0502020204030204" pitchFamily="34" charset="0"/>
                <a:cs typeface="Times New Roman" panose="02020603050405020304" pitchFamily="18" charset="0"/>
              </a:rPr>
              <a:t>CanyonsID</a:t>
            </a:r>
            <a:r>
              <a:rPr lang="en-US" sz="2200" dirty="0">
                <a:ea typeface="Calibri" panose="020F0502020204030204" pitchFamily="34" charset="0"/>
                <a:cs typeface="Times New Roman" panose="02020603050405020304" pitchFamily="18" charset="0"/>
              </a:rPr>
              <a:t> using your username and password.</a:t>
            </a:r>
          </a:p>
          <a:p>
            <a:pPr marL="685800" marR="0" indent="-457200">
              <a:spcBef>
                <a:spcPts val="0"/>
              </a:spcBef>
              <a:spcAft>
                <a:spcPts val="0"/>
              </a:spcAft>
              <a:buFont typeface="Wingdings" panose="05000000000000000000" pitchFamily="2" charset="2"/>
              <a:buChar char="Ø"/>
            </a:pPr>
            <a:r>
              <a:rPr lang="en-US" sz="2000" b="1" dirty="0">
                <a:ea typeface="Calibri" panose="020F0502020204030204" pitchFamily="34" charset="0"/>
                <a:cs typeface="Times New Roman" panose="02020603050405020304" pitchFamily="18" charset="0"/>
              </a:rPr>
              <a:t>Username</a:t>
            </a:r>
            <a:r>
              <a:rPr lang="en-US" sz="2000" dirty="0">
                <a:ea typeface="Calibri" panose="020F0502020204030204" pitchFamily="34" charset="0"/>
                <a:cs typeface="Times New Roman" panose="02020603050405020304" pitchFamily="18" charset="0"/>
              </a:rPr>
              <a:t>: staff\</a:t>
            </a:r>
            <a:r>
              <a:rPr lang="en-US" sz="2000" dirty="0" err="1">
                <a:ea typeface="Calibri" panose="020F0502020204030204" pitchFamily="34" charset="0"/>
                <a:cs typeface="Times New Roman" panose="02020603050405020304" pitchFamily="18" charset="0"/>
              </a:rPr>
              <a:t>lastname_first</a:t>
            </a:r>
            <a:r>
              <a:rPr lang="en-US" sz="2000" dirty="0">
                <a:ea typeface="Calibri" panose="020F0502020204030204" pitchFamily="34" charset="0"/>
                <a:cs typeface="Times New Roman" panose="02020603050405020304" pitchFamily="18" charset="0"/>
              </a:rPr>
              <a:t> initial (e.g. staff\</a:t>
            </a:r>
            <a:r>
              <a:rPr lang="en-US" sz="2000" dirty="0" err="1">
                <a:ea typeface="Calibri" panose="020F0502020204030204" pitchFamily="34" charset="0"/>
                <a:cs typeface="Times New Roman" panose="02020603050405020304" pitchFamily="18" charset="0"/>
              </a:rPr>
              <a:t>jagger_m</a:t>
            </a:r>
            <a:r>
              <a:rPr lang="en-US" sz="2000" dirty="0">
                <a:ea typeface="Calibri" panose="020F0502020204030204" pitchFamily="34" charset="0"/>
                <a:cs typeface="Times New Roman" panose="02020603050405020304" pitchFamily="18" charset="0"/>
              </a:rPr>
              <a:t>)</a:t>
            </a:r>
            <a:endParaRPr lang="en-US" sz="2000" dirty="0">
              <a:ea typeface="Times New Roman" panose="02020603050405020304" pitchFamily="18" charset="0"/>
            </a:endParaRPr>
          </a:p>
          <a:p>
            <a:pPr marL="685800" marR="0" indent="-457200">
              <a:spcBef>
                <a:spcPts val="0"/>
              </a:spcBef>
              <a:spcAft>
                <a:spcPts val="0"/>
              </a:spcAft>
              <a:buFont typeface="Wingdings" panose="05000000000000000000" pitchFamily="2" charset="2"/>
              <a:buChar char="Ø"/>
            </a:pPr>
            <a:r>
              <a:rPr lang="en-US" sz="2000" b="1" dirty="0">
                <a:ea typeface="Calibri" panose="020F0502020204030204" pitchFamily="34" charset="0"/>
                <a:cs typeface="Times New Roman" panose="02020603050405020304" pitchFamily="18" charset="0"/>
              </a:rPr>
              <a:t>Password</a:t>
            </a:r>
            <a:r>
              <a:rPr lang="en-US" sz="2000" dirty="0">
                <a:ea typeface="Calibri" panose="020F0502020204030204" pitchFamily="34" charset="0"/>
                <a:cs typeface="Times New Roman" panose="02020603050405020304" pitchFamily="18" charset="0"/>
              </a:rPr>
              <a:t>: &lt;this is the same as your network password&gt;</a:t>
            </a:r>
            <a:endParaRPr lang="en-US" sz="2000" dirty="0">
              <a:effectLst/>
              <a:ea typeface="Times New Roman" panose="02020603050405020304" pitchFamily="18" charset="0"/>
            </a:endParaRPr>
          </a:p>
        </p:txBody>
      </p:sp>
      <p:pic>
        <p:nvPicPr>
          <p:cNvPr id="14" name="Picture 13">
            <a:extLst>
              <a:ext uri="{FF2B5EF4-FFF2-40B4-BE49-F238E27FC236}">
                <a16:creationId xmlns:a16="http://schemas.microsoft.com/office/drawing/2014/main" id="{412FBCF8-BDB9-4E27-88EF-16C1F0A36437}"/>
              </a:ext>
            </a:extLst>
          </p:cNvPr>
          <p:cNvPicPr>
            <a:picLocks noChangeAspect="1"/>
          </p:cNvPicPr>
          <p:nvPr/>
        </p:nvPicPr>
        <p:blipFill>
          <a:blip r:embed="rId4"/>
          <a:stretch>
            <a:fillRect/>
          </a:stretch>
        </p:blipFill>
        <p:spPr>
          <a:xfrm>
            <a:off x="1351756" y="7364594"/>
            <a:ext cx="3797329" cy="2284292"/>
          </a:xfrm>
          <a:prstGeom prst="rect">
            <a:avLst/>
          </a:prstGeom>
          <a:ln w="25400">
            <a:solidFill>
              <a:schemeClr val="tx1"/>
            </a:solidFill>
          </a:ln>
        </p:spPr>
      </p:pic>
      <p:pic>
        <p:nvPicPr>
          <p:cNvPr id="15" name="Picture 14">
            <a:extLst>
              <a:ext uri="{FF2B5EF4-FFF2-40B4-BE49-F238E27FC236}">
                <a16:creationId xmlns:a16="http://schemas.microsoft.com/office/drawing/2014/main" id="{D50658A2-4852-46CA-9362-9C26ADFF1F07}"/>
              </a:ext>
            </a:extLst>
          </p:cNvPr>
          <p:cNvPicPr>
            <a:picLocks noChangeAspect="1"/>
          </p:cNvPicPr>
          <p:nvPr/>
        </p:nvPicPr>
        <p:blipFill>
          <a:blip r:embed="rId5"/>
          <a:stretch>
            <a:fillRect/>
          </a:stretch>
        </p:blipFill>
        <p:spPr>
          <a:xfrm>
            <a:off x="6501105" y="6911799"/>
            <a:ext cx="8387931" cy="3528794"/>
          </a:xfrm>
          <a:prstGeom prst="rect">
            <a:avLst/>
          </a:prstGeom>
          <a:ln w="25400">
            <a:solidFill>
              <a:schemeClr val="tx1"/>
            </a:solidFill>
          </a:ln>
        </p:spPr>
      </p:pic>
      <p:pic>
        <p:nvPicPr>
          <p:cNvPr id="16" name="Picture 15">
            <a:extLst>
              <a:ext uri="{FF2B5EF4-FFF2-40B4-BE49-F238E27FC236}">
                <a16:creationId xmlns:a16="http://schemas.microsoft.com/office/drawing/2014/main" id="{1D57E010-337A-4E83-829B-0BF8AF934AB9}"/>
              </a:ext>
            </a:extLst>
          </p:cNvPr>
          <p:cNvPicPr>
            <a:picLocks noChangeAspect="1"/>
          </p:cNvPicPr>
          <p:nvPr/>
        </p:nvPicPr>
        <p:blipFill>
          <a:blip r:embed="rId6"/>
          <a:stretch>
            <a:fillRect/>
          </a:stretch>
        </p:blipFill>
        <p:spPr>
          <a:xfrm>
            <a:off x="11061994" y="711603"/>
            <a:ext cx="5318691" cy="4635097"/>
          </a:xfrm>
          <a:prstGeom prst="rect">
            <a:avLst/>
          </a:prstGeom>
          <a:ln w="25400">
            <a:solidFill>
              <a:schemeClr val="tx1"/>
            </a:solidFill>
          </a:ln>
        </p:spPr>
      </p:pic>
      <p:pic>
        <p:nvPicPr>
          <p:cNvPr id="4" name="Picture 3">
            <a:extLst>
              <a:ext uri="{FF2B5EF4-FFF2-40B4-BE49-F238E27FC236}">
                <a16:creationId xmlns:a16="http://schemas.microsoft.com/office/drawing/2014/main" id="{AF931C9C-652E-4FF0-88D5-AFDBC6A22B6D}"/>
              </a:ext>
            </a:extLst>
          </p:cNvPr>
          <p:cNvPicPr>
            <a:picLocks noChangeAspect="1"/>
          </p:cNvPicPr>
          <p:nvPr/>
        </p:nvPicPr>
        <p:blipFill>
          <a:blip r:embed="rId7"/>
          <a:stretch>
            <a:fillRect/>
          </a:stretch>
        </p:blipFill>
        <p:spPr>
          <a:xfrm>
            <a:off x="15067756" y="3992132"/>
            <a:ext cx="2918248" cy="1932013"/>
          </a:xfrm>
          <a:prstGeom prst="rect">
            <a:avLst/>
          </a:prstGeom>
          <a:ln w="25400">
            <a:solidFill>
              <a:schemeClr val="tx1"/>
            </a:solidFill>
          </a:ln>
        </p:spPr>
      </p:pic>
      <p:sp>
        <p:nvSpPr>
          <p:cNvPr id="13" name="Rectangle 12">
            <a:extLst>
              <a:ext uri="{FF2B5EF4-FFF2-40B4-BE49-F238E27FC236}">
                <a16:creationId xmlns:a16="http://schemas.microsoft.com/office/drawing/2014/main" id="{6CB2E02E-C3DD-48C1-B8EF-E698DC48507F}"/>
              </a:ext>
            </a:extLst>
          </p:cNvPr>
          <p:cNvSpPr/>
          <p:nvPr/>
        </p:nvSpPr>
        <p:spPr>
          <a:xfrm>
            <a:off x="15372556" y="6557856"/>
            <a:ext cx="3537806" cy="1938992"/>
          </a:xfrm>
          <a:prstGeom prst="rect">
            <a:avLst/>
          </a:prstGeom>
        </p:spPr>
        <p:txBody>
          <a:bodyPr wrap="square">
            <a:spAutoFit/>
          </a:bodyPr>
          <a:lstStyle/>
          <a:p>
            <a:r>
              <a:rPr lang="en-US" sz="4000" b="1" dirty="0">
                <a:cs typeface="Source Sans Pro Light"/>
              </a:rPr>
              <a:t>Demo:  </a:t>
            </a:r>
            <a:br>
              <a:rPr lang="en-US" sz="4000" b="1" dirty="0">
                <a:cs typeface="Source Sans Pro Light"/>
              </a:rPr>
            </a:br>
            <a:r>
              <a:rPr lang="en-US" sz="4000" b="1" dirty="0">
                <a:cs typeface="Source Sans Pro Light"/>
              </a:rPr>
              <a:t>Self Service Navigation</a:t>
            </a:r>
            <a:endParaRPr lang="en-US" sz="4000" b="1" dirty="0"/>
          </a:p>
        </p:txBody>
      </p:sp>
    </p:spTree>
    <p:extLst>
      <p:ext uri="{BB962C8B-B14F-4D97-AF65-F5344CB8AC3E}">
        <p14:creationId xmlns:p14="http://schemas.microsoft.com/office/powerpoint/2010/main" val="287046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DBF768E-C4DB-475C-BE92-69E9A3051ED6}"/>
              </a:ext>
            </a:extLst>
          </p:cNvPr>
          <p:cNvGrpSpPr/>
          <p:nvPr/>
        </p:nvGrpSpPr>
        <p:grpSpPr>
          <a:xfrm>
            <a:off x="27327" y="712484"/>
            <a:ext cx="10798629" cy="828000"/>
            <a:chOff x="-1" y="546100"/>
            <a:chExt cx="3296715" cy="828000"/>
          </a:xfrm>
          <a:solidFill>
            <a:schemeClr val="accent2">
              <a:lumMod val="75000"/>
            </a:schemeClr>
          </a:solidFill>
        </p:grpSpPr>
        <p:sp>
          <p:nvSpPr>
            <p:cNvPr id="7" name="object 25">
              <a:extLst>
                <a:ext uri="{FF2B5EF4-FFF2-40B4-BE49-F238E27FC236}">
                  <a16:creationId xmlns:a16="http://schemas.microsoft.com/office/drawing/2014/main" id="{67E611A7-BC2F-4DDB-A899-92BE256EEF2F}"/>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8" name="object 25">
              <a:extLst>
                <a:ext uri="{FF2B5EF4-FFF2-40B4-BE49-F238E27FC236}">
                  <a16:creationId xmlns:a16="http://schemas.microsoft.com/office/drawing/2014/main" id="{767ED9AA-41E2-4F3E-B811-E5D2C9F25789}"/>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9" name="object 9">
            <a:extLst>
              <a:ext uri="{FF2B5EF4-FFF2-40B4-BE49-F238E27FC236}">
                <a16:creationId xmlns:a16="http://schemas.microsoft.com/office/drawing/2014/main" id="{C4E2C779-DAC4-4F89-A1D7-1A07AD171FDC}"/>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User Profile</a:t>
            </a:r>
            <a:endParaRPr sz="3200" b="1" dirty="0">
              <a:cs typeface="Source Sans Pro Light"/>
            </a:endParaRPr>
          </a:p>
        </p:txBody>
      </p:sp>
      <p:sp>
        <p:nvSpPr>
          <p:cNvPr id="10" name="object 11">
            <a:extLst>
              <a:ext uri="{FF2B5EF4-FFF2-40B4-BE49-F238E27FC236}">
                <a16:creationId xmlns:a16="http://schemas.microsoft.com/office/drawing/2014/main" id="{52D318AA-1B2E-43F7-8A25-1AC0343CB346}"/>
              </a:ext>
            </a:extLst>
          </p:cNvPr>
          <p:cNvSpPr txBox="1"/>
          <p:nvPr/>
        </p:nvSpPr>
        <p:spPr>
          <a:xfrm>
            <a:off x="296386" y="1846074"/>
            <a:ext cx="10275570" cy="2475037"/>
          </a:xfrm>
          <a:prstGeom prst="rect">
            <a:avLst/>
          </a:prstGeom>
        </p:spPr>
        <p:txBody>
          <a:bodyPr vert="horz" wrap="square" lIns="0" tIns="12700" rIns="0" bIns="0" rtlCol="0">
            <a:spAutoFit/>
          </a:bodyPr>
          <a:lstStyle/>
          <a:p>
            <a:pPr marL="12700">
              <a:spcBef>
                <a:spcPts val="100"/>
              </a:spcBef>
              <a:tabLst>
                <a:tab pos="139700" algn="l"/>
              </a:tabLst>
            </a:pPr>
            <a:r>
              <a:rPr lang="en-US" sz="4000" dirty="0">
                <a:cs typeface="Source Sans Pro Light"/>
              </a:rPr>
              <a:t>To change your personal information, you will need to go to your </a:t>
            </a:r>
            <a:r>
              <a:rPr lang="en-US" sz="4000" b="1" dirty="0">
                <a:cs typeface="Source Sans Pro Light"/>
              </a:rPr>
              <a:t>User Profile </a:t>
            </a:r>
            <a:r>
              <a:rPr lang="en-US" sz="4000" dirty="0">
                <a:cs typeface="Source Sans Pro Light"/>
              </a:rPr>
              <a:t>in Self Service. You will be able to change your address, personal email (Internet), and phone number.</a:t>
            </a:r>
            <a:endParaRPr dirty="0">
              <a:cs typeface="Source Sans Pro Light"/>
            </a:endParaRPr>
          </a:p>
        </p:txBody>
      </p:sp>
      <p:sp>
        <p:nvSpPr>
          <p:cNvPr id="12" name="object 9">
            <a:extLst>
              <a:ext uri="{FF2B5EF4-FFF2-40B4-BE49-F238E27FC236}">
                <a16:creationId xmlns:a16="http://schemas.microsoft.com/office/drawing/2014/main" id="{CF66F126-4744-49B7-A46F-6E235260D60F}"/>
              </a:ext>
            </a:extLst>
          </p:cNvPr>
          <p:cNvSpPr txBox="1"/>
          <p:nvPr/>
        </p:nvSpPr>
        <p:spPr>
          <a:xfrm>
            <a:off x="12154315" y="4441266"/>
            <a:ext cx="9906000" cy="505267"/>
          </a:xfrm>
          <a:prstGeom prst="rect">
            <a:avLst/>
          </a:prstGeom>
        </p:spPr>
        <p:txBody>
          <a:bodyPr vert="horz" wrap="square" lIns="0" tIns="12700" rIns="0" bIns="0" rtlCol="0">
            <a:spAutoFit/>
          </a:bodyPr>
          <a:lstStyle/>
          <a:p>
            <a:pPr marL="12700">
              <a:spcBef>
                <a:spcPts val="100"/>
              </a:spcBef>
            </a:pPr>
            <a:r>
              <a:rPr lang="en-US" sz="3200" spc="-5" dirty="0">
                <a:solidFill>
                  <a:srgbClr val="FFFFFF"/>
                </a:solidFill>
                <a:cs typeface="Source Sans Pro Light"/>
              </a:rPr>
              <a:t>What’s Moving to Self Service</a:t>
            </a:r>
            <a:endParaRPr sz="3200" dirty="0">
              <a:cs typeface="Source Sans Pro Light"/>
            </a:endParaRPr>
          </a:p>
        </p:txBody>
      </p:sp>
      <p:pic>
        <p:nvPicPr>
          <p:cNvPr id="2" name="Picture 1">
            <a:extLst>
              <a:ext uri="{FF2B5EF4-FFF2-40B4-BE49-F238E27FC236}">
                <a16:creationId xmlns:a16="http://schemas.microsoft.com/office/drawing/2014/main" id="{9CF012DF-B3A2-4F77-8221-B8CA85B8C0CC}"/>
              </a:ext>
            </a:extLst>
          </p:cNvPr>
          <p:cNvPicPr>
            <a:picLocks noChangeAspect="1"/>
          </p:cNvPicPr>
          <p:nvPr/>
        </p:nvPicPr>
        <p:blipFill>
          <a:blip r:embed="rId2"/>
          <a:stretch>
            <a:fillRect/>
          </a:stretch>
        </p:blipFill>
        <p:spPr>
          <a:xfrm>
            <a:off x="599963" y="4930658"/>
            <a:ext cx="9667193" cy="3786531"/>
          </a:xfrm>
          <a:prstGeom prst="rect">
            <a:avLst/>
          </a:prstGeom>
          <a:ln w="25400">
            <a:solidFill>
              <a:schemeClr val="tx1"/>
            </a:solidFill>
          </a:ln>
        </p:spPr>
      </p:pic>
      <p:pic>
        <p:nvPicPr>
          <p:cNvPr id="3" name="Picture 2">
            <a:extLst>
              <a:ext uri="{FF2B5EF4-FFF2-40B4-BE49-F238E27FC236}">
                <a16:creationId xmlns:a16="http://schemas.microsoft.com/office/drawing/2014/main" id="{6AAEF438-E3E7-4FC8-B270-F41A2F19D21C}"/>
              </a:ext>
            </a:extLst>
          </p:cNvPr>
          <p:cNvPicPr>
            <a:picLocks noChangeAspect="1"/>
          </p:cNvPicPr>
          <p:nvPr/>
        </p:nvPicPr>
        <p:blipFill>
          <a:blip r:embed="rId3"/>
          <a:stretch>
            <a:fillRect/>
          </a:stretch>
        </p:blipFill>
        <p:spPr>
          <a:xfrm>
            <a:off x="10994554" y="648224"/>
            <a:ext cx="7807001" cy="8756239"/>
          </a:xfrm>
          <a:prstGeom prst="rect">
            <a:avLst/>
          </a:prstGeom>
          <a:ln w="25400">
            <a:solidFill>
              <a:schemeClr val="tx1"/>
            </a:solidFill>
          </a:ln>
        </p:spPr>
      </p:pic>
    </p:spTree>
    <p:extLst>
      <p:ext uri="{BB962C8B-B14F-4D97-AF65-F5344CB8AC3E}">
        <p14:creationId xmlns:p14="http://schemas.microsoft.com/office/powerpoint/2010/main" val="96197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DBF768E-C4DB-475C-BE92-69E9A3051ED6}"/>
              </a:ext>
            </a:extLst>
          </p:cNvPr>
          <p:cNvGrpSpPr/>
          <p:nvPr/>
        </p:nvGrpSpPr>
        <p:grpSpPr>
          <a:xfrm>
            <a:off x="27327" y="712484"/>
            <a:ext cx="10798629" cy="828000"/>
            <a:chOff x="-1" y="546100"/>
            <a:chExt cx="3296715" cy="828000"/>
          </a:xfrm>
          <a:solidFill>
            <a:schemeClr val="accent2">
              <a:lumMod val="75000"/>
            </a:schemeClr>
          </a:solidFill>
        </p:grpSpPr>
        <p:sp>
          <p:nvSpPr>
            <p:cNvPr id="7" name="object 25">
              <a:extLst>
                <a:ext uri="{FF2B5EF4-FFF2-40B4-BE49-F238E27FC236}">
                  <a16:creationId xmlns:a16="http://schemas.microsoft.com/office/drawing/2014/main" id="{67E611A7-BC2F-4DDB-A899-92BE256EEF2F}"/>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8" name="object 25">
              <a:extLst>
                <a:ext uri="{FF2B5EF4-FFF2-40B4-BE49-F238E27FC236}">
                  <a16:creationId xmlns:a16="http://schemas.microsoft.com/office/drawing/2014/main" id="{767ED9AA-41E2-4F3E-B811-E5D2C9F25789}"/>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9" name="object 9">
            <a:extLst>
              <a:ext uri="{FF2B5EF4-FFF2-40B4-BE49-F238E27FC236}">
                <a16:creationId xmlns:a16="http://schemas.microsoft.com/office/drawing/2014/main" id="{C4E2C779-DAC4-4F89-A1D7-1A07AD171FDC}"/>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Self Service Icons</a:t>
            </a:r>
            <a:endParaRPr sz="3200" b="1" dirty="0">
              <a:cs typeface="Source Sans Pro Light"/>
            </a:endParaRPr>
          </a:p>
        </p:txBody>
      </p:sp>
      <p:sp>
        <p:nvSpPr>
          <p:cNvPr id="12" name="object 9">
            <a:extLst>
              <a:ext uri="{FF2B5EF4-FFF2-40B4-BE49-F238E27FC236}">
                <a16:creationId xmlns:a16="http://schemas.microsoft.com/office/drawing/2014/main" id="{CF66F126-4744-49B7-A46F-6E235260D60F}"/>
              </a:ext>
            </a:extLst>
          </p:cNvPr>
          <p:cNvSpPr txBox="1"/>
          <p:nvPr/>
        </p:nvSpPr>
        <p:spPr>
          <a:xfrm>
            <a:off x="12154315" y="4441266"/>
            <a:ext cx="9906000" cy="505267"/>
          </a:xfrm>
          <a:prstGeom prst="rect">
            <a:avLst/>
          </a:prstGeom>
        </p:spPr>
        <p:txBody>
          <a:bodyPr vert="horz" wrap="square" lIns="0" tIns="12700" rIns="0" bIns="0" rtlCol="0">
            <a:spAutoFit/>
          </a:bodyPr>
          <a:lstStyle/>
          <a:p>
            <a:pPr marL="12700">
              <a:spcBef>
                <a:spcPts val="100"/>
              </a:spcBef>
            </a:pPr>
            <a:r>
              <a:rPr lang="en-US" sz="3200" spc="-5" dirty="0">
                <a:solidFill>
                  <a:srgbClr val="FFFFFF"/>
                </a:solidFill>
                <a:cs typeface="Source Sans Pro Light"/>
              </a:rPr>
              <a:t>What’s Moving to Self Service</a:t>
            </a:r>
            <a:endParaRPr sz="3200" dirty="0">
              <a:cs typeface="Source Sans Pro Light"/>
            </a:endParaRPr>
          </a:p>
        </p:txBody>
      </p:sp>
      <p:pic>
        <p:nvPicPr>
          <p:cNvPr id="3" name="Picture 2">
            <a:extLst>
              <a:ext uri="{FF2B5EF4-FFF2-40B4-BE49-F238E27FC236}">
                <a16:creationId xmlns:a16="http://schemas.microsoft.com/office/drawing/2014/main" id="{C0F7798A-1CB2-4F5E-8A2C-33F901BE3D0D}"/>
              </a:ext>
            </a:extLst>
          </p:cNvPr>
          <p:cNvPicPr>
            <a:picLocks noChangeAspect="1"/>
          </p:cNvPicPr>
          <p:nvPr/>
        </p:nvPicPr>
        <p:blipFill>
          <a:blip r:embed="rId2"/>
          <a:stretch>
            <a:fillRect/>
          </a:stretch>
        </p:blipFill>
        <p:spPr>
          <a:xfrm>
            <a:off x="5923756" y="3101757"/>
            <a:ext cx="12790171" cy="6283543"/>
          </a:xfrm>
          <a:prstGeom prst="rect">
            <a:avLst/>
          </a:prstGeom>
          <a:ln w="25400">
            <a:solidFill>
              <a:schemeClr val="tx1"/>
            </a:solidFill>
          </a:ln>
        </p:spPr>
      </p:pic>
      <p:sp>
        <p:nvSpPr>
          <p:cNvPr id="4" name="TextBox 3">
            <a:extLst>
              <a:ext uri="{FF2B5EF4-FFF2-40B4-BE49-F238E27FC236}">
                <a16:creationId xmlns:a16="http://schemas.microsoft.com/office/drawing/2014/main" id="{0766CD1C-395D-416B-AFFD-D5C1981DF6C5}"/>
              </a:ext>
            </a:extLst>
          </p:cNvPr>
          <p:cNvSpPr txBox="1"/>
          <p:nvPr/>
        </p:nvSpPr>
        <p:spPr>
          <a:xfrm>
            <a:off x="276079" y="3101757"/>
            <a:ext cx="4428475" cy="615553"/>
          </a:xfrm>
          <a:prstGeom prst="rect">
            <a:avLst/>
          </a:prstGeom>
          <a:no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700" dirty="0"/>
              <a:t>Click on this to expand the icons column. </a:t>
            </a:r>
          </a:p>
          <a:p>
            <a:r>
              <a:rPr lang="en-US" sz="1700" dirty="0"/>
              <a:t>Click on it again to shrink the column.</a:t>
            </a:r>
          </a:p>
        </p:txBody>
      </p:sp>
      <p:sp>
        <p:nvSpPr>
          <p:cNvPr id="11" name="TextBox 10">
            <a:extLst>
              <a:ext uri="{FF2B5EF4-FFF2-40B4-BE49-F238E27FC236}">
                <a16:creationId xmlns:a16="http://schemas.microsoft.com/office/drawing/2014/main" id="{936FCA61-E6C4-4C9F-B815-B52405479113}"/>
              </a:ext>
            </a:extLst>
          </p:cNvPr>
          <p:cNvSpPr txBox="1"/>
          <p:nvPr/>
        </p:nvSpPr>
        <p:spPr>
          <a:xfrm>
            <a:off x="276080" y="4002157"/>
            <a:ext cx="4428476" cy="353943"/>
          </a:xfrm>
          <a:prstGeom prst="rect">
            <a:avLst/>
          </a:prstGeom>
          <a:no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700" dirty="0"/>
              <a:t>Click on this to display the Home page.</a:t>
            </a:r>
          </a:p>
        </p:txBody>
      </p:sp>
      <p:sp>
        <p:nvSpPr>
          <p:cNvPr id="13" name="TextBox 12">
            <a:extLst>
              <a:ext uri="{FF2B5EF4-FFF2-40B4-BE49-F238E27FC236}">
                <a16:creationId xmlns:a16="http://schemas.microsoft.com/office/drawing/2014/main" id="{112E1869-848E-4FB2-9786-5CF767550F4A}"/>
              </a:ext>
            </a:extLst>
          </p:cNvPr>
          <p:cNvSpPr txBox="1"/>
          <p:nvPr/>
        </p:nvSpPr>
        <p:spPr>
          <a:xfrm>
            <a:off x="276080" y="4660900"/>
            <a:ext cx="4428476" cy="615553"/>
          </a:xfrm>
          <a:prstGeom prst="rect">
            <a:avLst/>
          </a:prstGeom>
          <a:no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700" dirty="0"/>
              <a:t>Click on this to display the Finance Information Menu.</a:t>
            </a:r>
          </a:p>
        </p:txBody>
      </p:sp>
      <p:sp>
        <p:nvSpPr>
          <p:cNvPr id="14" name="TextBox 13">
            <a:extLst>
              <a:ext uri="{FF2B5EF4-FFF2-40B4-BE49-F238E27FC236}">
                <a16:creationId xmlns:a16="http://schemas.microsoft.com/office/drawing/2014/main" id="{269BB370-ED72-47F0-9EEA-45847D44FBBF}"/>
              </a:ext>
            </a:extLst>
          </p:cNvPr>
          <p:cNvSpPr txBox="1"/>
          <p:nvPr/>
        </p:nvSpPr>
        <p:spPr>
          <a:xfrm>
            <a:off x="276080" y="5526157"/>
            <a:ext cx="4428476" cy="353943"/>
          </a:xfrm>
          <a:prstGeom prst="rect">
            <a:avLst/>
          </a:prstGeom>
          <a:no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700" dirty="0"/>
              <a:t>Click on this to display the Employment Menu.</a:t>
            </a:r>
          </a:p>
        </p:txBody>
      </p:sp>
      <p:sp>
        <p:nvSpPr>
          <p:cNvPr id="15" name="TextBox 14">
            <a:extLst>
              <a:ext uri="{FF2B5EF4-FFF2-40B4-BE49-F238E27FC236}">
                <a16:creationId xmlns:a16="http://schemas.microsoft.com/office/drawing/2014/main" id="{E585C0E6-B4ED-4F0F-B4C5-F1BEDED4CF76}"/>
              </a:ext>
            </a:extLst>
          </p:cNvPr>
          <p:cNvSpPr txBox="1"/>
          <p:nvPr/>
        </p:nvSpPr>
        <p:spPr>
          <a:xfrm>
            <a:off x="276080" y="6288157"/>
            <a:ext cx="4428476" cy="353943"/>
          </a:xfrm>
          <a:prstGeom prst="rect">
            <a:avLst/>
          </a:prstGeom>
          <a:no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700" dirty="0"/>
              <a:t>Click on this to display the Academics Menu.</a:t>
            </a:r>
          </a:p>
        </p:txBody>
      </p:sp>
      <p:sp>
        <p:nvSpPr>
          <p:cNvPr id="16" name="TextBox 15">
            <a:extLst>
              <a:ext uri="{FF2B5EF4-FFF2-40B4-BE49-F238E27FC236}">
                <a16:creationId xmlns:a16="http://schemas.microsoft.com/office/drawing/2014/main" id="{5F12AA4C-7699-4C6E-8457-CA2FA88B4F88}"/>
              </a:ext>
            </a:extLst>
          </p:cNvPr>
          <p:cNvSpPr txBox="1"/>
          <p:nvPr/>
        </p:nvSpPr>
        <p:spPr>
          <a:xfrm>
            <a:off x="276080" y="7023100"/>
            <a:ext cx="4428476" cy="353943"/>
          </a:xfrm>
          <a:prstGeom prst="rect">
            <a:avLst/>
          </a:prstGeom>
          <a:no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700" dirty="0"/>
              <a:t>Click on this to display the Daily Work Menu.</a:t>
            </a:r>
          </a:p>
        </p:txBody>
      </p:sp>
      <p:sp>
        <p:nvSpPr>
          <p:cNvPr id="17" name="TextBox 16">
            <a:extLst>
              <a:ext uri="{FF2B5EF4-FFF2-40B4-BE49-F238E27FC236}">
                <a16:creationId xmlns:a16="http://schemas.microsoft.com/office/drawing/2014/main" id="{6BEDD9C3-DC52-42D2-9541-2827FB79611E}"/>
              </a:ext>
            </a:extLst>
          </p:cNvPr>
          <p:cNvSpPr txBox="1"/>
          <p:nvPr/>
        </p:nvSpPr>
        <p:spPr>
          <a:xfrm>
            <a:off x="276081" y="7785100"/>
            <a:ext cx="4428475" cy="353943"/>
          </a:xfrm>
          <a:prstGeom prst="rect">
            <a:avLst/>
          </a:prstGeom>
          <a:no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700" dirty="0"/>
              <a:t>Click on this to display the User Options Menu.</a:t>
            </a:r>
          </a:p>
        </p:txBody>
      </p:sp>
      <p:sp>
        <p:nvSpPr>
          <p:cNvPr id="5" name="Arrow: Right 4">
            <a:extLst>
              <a:ext uri="{FF2B5EF4-FFF2-40B4-BE49-F238E27FC236}">
                <a16:creationId xmlns:a16="http://schemas.microsoft.com/office/drawing/2014/main" id="{2C360C2F-52B6-47D5-9BC6-0396E8F4078C}"/>
              </a:ext>
            </a:extLst>
          </p:cNvPr>
          <p:cNvSpPr/>
          <p:nvPr/>
        </p:nvSpPr>
        <p:spPr>
          <a:xfrm>
            <a:off x="4744995" y="3289300"/>
            <a:ext cx="1254961" cy="344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88822C1-F547-4C97-82AB-FB0F41DFC354}"/>
              </a:ext>
            </a:extLst>
          </p:cNvPr>
          <p:cNvSpPr/>
          <p:nvPr/>
        </p:nvSpPr>
        <p:spPr>
          <a:xfrm>
            <a:off x="4744993" y="4019834"/>
            <a:ext cx="1254961" cy="344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66F207B-8D8A-4F99-A439-5B9C5B5EA1E3}"/>
              </a:ext>
            </a:extLst>
          </p:cNvPr>
          <p:cNvSpPr/>
          <p:nvPr/>
        </p:nvSpPr>
        <p:spPr>
          <a:xfrm>
            <a:off x="4744993" y="4804688"/>
            <a:ext cx="1254961" cy="344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B4673A2-FE97-4CFA-AD15-982CBB681FED}"/>
              </a:ext>
            </a:extLst>
          </p:cNvPr>
          <p:cNvSpPr/>
          <p:nvPr/>
        </p:nvSpPr>
        <p:spPr>
          <a:xfrm>
            <a:off x="4744993" y="5536006"/>
            <a:ext cx="1254961" cy="344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FDB31BE-C22C-4F95-8996-F6ABB5FD7965}"/>
              </a:ext>
            </a:extLst>
          </p:cNvPr>
          <p:cNvSpPr/>
          <p:nvPr/>
        </p:nvSpPr>
        <p:spPr>
          <a:xfrm>
            <a:off x="4744994" y="6300076"/>
            <a:ext cx="1254961" cy="344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6D1166E-F5C4-44C1-BFC9-3960A1BC4B66}"/>
              </a:ext>
            </a:extLst>
          </p:cNvPr>
          <p:cNvSpPr/>
          <p:nvPr/>
        </p:nvSpPr>
        <p:spPr>
          <a:xfrm>
            <a:off x="4744994" y="7039202"/>
            <a:ext cx="1254961" cy="344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949BB4EA-AD13-420B-97DB-316FD18BA9C8}"/>
              </a:ext>
            </a:extLst>
          </p:cNvPr>
          <p:cNvSpPr/>
          <p:nvPr/>
        </p:nvSpPr>
        <p:spPr>
          <a:xfrm>
            <a:off x="4744995" y="7794770"/>
            <a:ext cx="1254961" cy="344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62F6CA-AA09-48B2-B9C7-6F91B3E6596F}"/>
              </a:ext>
            </a:extLst>
          </p:cNvPr>
          <p:cNvSpPr txBox="1"/>
          <p:nvPr/>
        </p:nvSpPr>
        <p:spPr>
          <a:xfrm>
            <a:off x="15106243" y="1903697"/>
            <a:ext cx="3601704" cy="353943"/>
          </a:xfrm>
          <a:prstGeom prst="rect">
            <a:avLst/>
          </a:prstGeom>
          <a:noFill/>
          <a:ln>
            <a:solidFill>
              <a:schemeClr val="tx2"/>
            </a:solidFill>
          </a:ln>
          <a:effectLst>
            <a:outerShdw blurRad="50800" dist="38100" dir="2700000" algn="tl" rotWithShape="0">
              <a:prstClr val="black">
                <a:alpha val="40000"/>
              </a:prstClr>
            </a:outerShdw>
          </a:effectLst>
        </p:spPr>
        <p:txBody>
          <a:bodyPr wrap="square" rtlCol="0">
            <a:spAutoFit/>
          </a:bodyPr>
          <a:lstStyle/>
          <a:p>
            <a:r>
              <a:rPr lang="en-US" sz="1700" dirty="0"/>
              <a:t>Click on this to sign out of Self Service.</a:t>
            </a:r>
          </a:p>
        </p:txBody>
      </p:sp>
      <p:sp>
        <p:nvSpPr>
          <p:cNvPr id="25" name="TextBox 24">
            <a:extLst>
              <a:ext uri="{FF2B5EF4-FFF2-40B4-BE49-F238E27FC236}">
                <a16:creationId xmlns:a16="http://schemas.microsoft.com/office/drawing/2014/main" id="{59DEEEF6-E6A1-4E3D-A50D-26BD5B254867}"/>
              </a:ext>
            </a:extLst>
          </p:cNvPr>
          <p:cNvSpPr txBox="1"/>
          <p:nvPr/>
        </p:nvSpPr>
        <p:spPr>
          <a:xfrm>
            <a:off x="276078" y="1658101"/>
            <a:ext cx="14182077" cy="1200329"/>
          </a:xfrm>
          <a:prstGeom prst="rect">
            <a:avLst/>
          </a:prstGeom>
          <a:noFill/>
        </p:spPr>
        <p:txBody>
          <a:bodyPr wrap="square" lIns="91440" tIns="45720" rIns="91440" bIns="45720" rtlCol="0" anchor="t">
            <a:spAutoFit/>
          </a:bodyPr>
          <a:lstStyle/>
          <a:p>
            <a:r>
              <a:rPr lang="en-US" sz="2400" dirty="0"/>
              <a:t>When you first login to Colleague Self Service, you most likely will see a screen similar to the one below. This is the “HOME” screen.  Menus shown will be based on your security in the system and the features that have been turned on in Self Service.</a:t>
            </a:r>
          </a:p>
        </p:txBody>
      </p:sp>
      <p:sp>
        <p:nvSpPr>
          <p:cNvPr id="26" name="Arrow: Right 25">
            <a:extLst>
              <a:ext uri="{FF2B5EF4-FFF2-40B4-BE49-F238E27FC236}">
                <a16:creationId xmlns:a16="http://schemas.microsoft.com/office/drawing/2014/main" id="{3172AFAF-29D3-497F-BBBC-C0CA51D2CA43}"/>
              </a:ext>
            </a:extLst>
          </p:cNvPr>
          <p:cNvSpPr/>
          <p:nvPr/>
        </p:nvSpPr>
        <p:spPr>
          <a:xfrm rot="5400000">
            <a:off x="16471574" y="2638285"/>
            <a:ext cx="871043" cy="344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05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3709C6-F212-4C56-A916-8052DEC81FF9}"/>
              </a:ext>
            </a:extLst>
          </p:cNvPr>
          <p:cNvGrpSpPr/>
          <p:nvPr/>
        </p:nvGrpSpPr>
        <p:grpSpPr>
          <a:xfrm>
            <a:off x="27327" y="712484"/>
            <a:ext cx="10798629" cy="828000"/>
            <a:chOff x="-1" y="546100"/>
            <a:chExt cx="3296715" cy="828000"/>
          </a:xfrm>
          <a:solidFill>
            <a:schemeClr val="accent6">
              <a:lumMod val="75000"/>
            </a:schemeClr>
          </a:solidFill>
        </p:grpSpPr>
        <p:sp>
          <p:nvSpPr>
            <p:cNvPr id="5" name="object 25">
              <a:extLst>
                <a:ext uri="{FF2B5EF4-FFF2-40B4-BE49-F238E27FC236}">
                  <a16:creationId xmlns:a16="http://schemas.microsoft.com/office/drawing/2014/main" id="{8E64BECD-F5BB-4717-B3C6-70D15867E03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6" name="object 25">
              <a:extLst>
                <a:ext uri="{FF2B5EF4-FFF2-40B4-BE49-F238E27FC236}">
                  <a16:creationId xmlns:a16="http://schemas.microsoft.com/office/drawing/2014/main" id="{C8E84BCC-B00E-4F6B-A384-040648D897CB}"/>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7" name="object 11">
            <a:extLst>
              <a:ext uri="{FF2B5EF4-FFF2-40B4-BE49-F238E27FC236}">
                <a16:creationId xmlns:a16="http://schemas.microsoft.com/office/drawing/2014/main" id="{AA85A269-5877-4BFF-B055-AE7A898B7722}"/>
              </a:ext>
            </a:extLst>
          </p:cNvPr>
          <p:cNvSpPr txBox="1"/>
          <p:nvPr/>
        </p:nvSpPr>
        <p:spPr>
          <a:xfrm>
            <a:off x="296386" y="1846074"/>
            <a:ext cx="16248858" cy="1805623"/>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sz="3200" dirty="0">
                <a:cs typeface="Source Sans Pro Light"/>
              </a:rPr>
              <a:t>Reporting solution to run reports using Colleague data</a:t>
            </a:r>
          </a:p>
          <a:p>
            <a:pPr marL="298450" indent="-285750">
              <a:spcBef>
                <a:spcPts val="100"/>
              </a:spcBef>
              <a:buFont typeface="Arial" panose="020B0604020202020204" pitchFamily="34" charset="0"/>
              <a:buChar char="•"/>
              <a:tabLst>
                <a:tab pos="139700" algn="l"/>
              </a:tabLst>
            </a:pPr>
            <a:r>
              <a:rPr lang="en-US" sz="3200" dirty="0">
                <a:cs typeface="Source Sans Pro Light"/>
              </a:rPr>
              <a:t>Used by Enterprise Applications to generate State and Federal reporting and COC support</a:t>
            </a:r>
          </a:p>
          <a:p>
            <a:pPr marL="298450" indent="-285750">
              <a:spcBef>
                <a:spcPts val="100"/>
              </a:spcBef>
              <a:buFont typeface="Arial" panose="020B0604020202020204" pitchFamily="34" charset="0"/>
              <a:buChar char="•"/>
              <a:tabLst>
                <a:tab pos="139700" algn="l"/>
              </a:tabLst>
            </a:pPr>
            <a:r>
              <a:rPr lang="en-US" sz="3200" dirty="0">
                <a:cs typeface="Source Sans Pro Light"/>
              </a:rPr>
              <a:t>Provides data for COC processes and third party applications</a:t>
            </a:r>
          </a:p>
          <a:p>
            <a:pPr marL="298450" indent="-285750">
              <a:spcBef>
                <a:spcPts val="100"/>
              </a:spcBef>
              <a:buFont typeface="Arial" panose="020B0604020202020204" pitchFamily="34" charset="0"/>
              <a:buChar char="•"/>
              <a:tabLst>
                <a:tab pos="139700" algn="l"/>
              </a:tabLst>
            </a:pPr>
            <a:endParaRPr dirty="0">
              <a:cs typeface="Source Sans Pro Light"/>
            </a:endParaRPr>
          </a:p>
        </p:txBody>
      </p:sp>
      <p:sp>
        <p:nvSpPr>
          <p:cNvPr id="8" name="object 9">
            <a:extLst>
              <a:ext uri="{FF2B5EF4-FFF2-40B4-BE49-F238E27FC236}">
                <a16:creationId xmlns:a16="http://schemas.microsoft.com/office/drawing/2014/main" id="{C3B4D358-0F58-48F0-867C-A71A0E4F3703}"/>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Informer Overview</a:t>
            </a:r>
            <a:endParaRPr sz="3200" b="1" dirty="0">
              <a:cs typeface="Source Sans Pro Light"/>
            </a:endParaRPr>
          </a:p>
        </p:txBody>
      </p:sp>
      <p:graphicFrame>
        <p:nvGraphicFramePr>
          <p:cNvPr id="3" name="Diagram 2">
            <a:extLst>
              <a:ext uri="{FF2B5EF4-FFF2-40B4-BE49-F238E27FC236}">
                <a16:creationId xmlns:a16="http://schemas.microsoft.com/office/drawing/2014/main" id="{86BFDD00-8580-49F5-BCF6-AB69D3AD570C}"/>
              </a:ext>
            </a:extLst>
          </p:cNvPr>
          <p:cNvGraphicFramePr/>
          <p:nvPr>
            <p:extLst>
              <p:ext uri="{D42A27DB-BD31-4B8C-83A1-F6EECF244321}">
                <p14:modId xmlns:p14="http://schemas.microsoft.com/office/powerpoint/2010/main" val="692606620"/>
              </p:ext>
            </p:extLst>
          </p:nvPr>
        </p:nvGraphicFramePr>
        <p:xfrm>
          <a:off x="893534" y="4051300"/>
          <a:ext cx="9765771" cy="6468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Paper">
            <a:extLst>
              <a:ext uri="{FF2B5EF4-FFF2-40B4-BE49-F238E27FC236}">
                <a16:creationId xmlns:a16="http://schemas.microsoft.com/office/drawing/2014/main" id="{8242E279-E828-41CE-958D-87A9D01A83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58356" y="317500"/>
            <a:ext cx="3451167" cy="3581400"/>
          </a:xfrm>
          <a:prstGeom prst="rect">
            <a:avLst/>
          </a:prstGeom>
        </p:spPr>
      </p:pic>
      <p:sp>
        <p:nvSpPr>
          <p:cNvPr id="12" name="Rectangle 11">
            <a:extLst>
              <a:ext uri="{FF2B5EF4-FFF2-40B4-BE49-F238E27FC236}">
                <a16:creationId xmlns:a16="http://schemas.microsoft.com/office/drawing/2014/main" id="{FBEC6BF1-B5D8-46B6-8177-0821199435C8}"/>
              </a:ext>
            </a:extLst>
          </p:cNvPr>
          <p:cNvSpPr/>
          <p:nvPr/>
        </p:nvSpPr>
        <p:spPr>
          <a:xfrm>
            <a:off x="16873098" y="1003300"/>
            <a:ext cx="2106258" cy="2308324"/>
          </a:xfrm>
          <a:prstGeom prst="rect">
            <a:avLst/>
          </a:prstGeom>
        </p:spPr>
        <p:txBody>
          <a:bodyPr wrap="square">
            <a:spAutoFit/>
          </a:bodyPr>
          <a:lstStyle/>
          <a:p>
            <a:r>
              <a:rPr lang="en-US" b="1" dirty="0"/>
              <a:t>Informer</a:t>
            </a:r>
            <a:br>
              <a:rPr lang="en-US" b="1" dirty="0"/>
            </a:br>
            <a:r>
              <a:rPr lang="en-US" b="1" dirty="0"/>
              <a:t>is not an </a:t>
            </a:r>
            <a:br>
              <a:rPr lang="en-US" b="1" dirty="0"/>
            </a:br>
            <a:r>
              <a:rPr lang="en-US" b="1" dirty="0"/>
              <a:t>Ellucian </a:t>
            </a:r>
            <a:br>
              <a:rPr lang="en-US" b="1" dirty="0"/>
            </a:br>
            <a:r>
              <a:rPr lang="en-US" b="1" dirty="0"/>
              <a:t>Colleague application, but </a:t>
            </a:r>
            <a:br>
              <a:rPr lang="en-US" b="1" dirty="0"/>
            </a:br>
            <a:r>
              <a:rPr lang="en-US" b="1" dirty="0"/>
              <a:t>it uses the </a:t>
            </a:r>
            <a:br>
              <a:rPr lang="en-US" b="1" dirty="0"/>
            </a:br>
            <a:r>
              <a:rPr lang="en-US" b="1" dirty="0"/>
              <a:t>Colleague </a:t>
            </a:r>
            <a:br>
              <a:rPr lang="en-US" b="1" dirty="0"/>
            </a:br>
            <a:r>
              <a:rPr lang="en-US" b="1" dirty="0"/>
              <a:t>database!</a:t>
            </a:r>
          </a:p>
        </p:txBody>
      </p:sp>
    </p:spTree>
    <p:extLst>
      <p:ext uri="{BB962C8B-B14F-4D97-AF65-F5344CB8AC3E}">
        <p14:creationId xmlns:p14="http://schemas.microsoft.com/office/powerpoint/2010/main" val="96502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3709C6-F212-4C56-A916-8052DEC81FF9}"/>
              </a:ext>
            </a:extLst>
          </p:cNvPr>
          <p:cNvGrpSpPr/>
          <p:nvPr/>
        </p:nvGrpSpPr>
        <p:grpSpPr>
          <a:xfrm>
            <a:off x="27327" y="712484"/>
            <a:ext cx="10798629" cy="828000"/>
            <a:chOff x="-1" y="546100"/>
            <a:chExt cx="3296715" cy="828000"/>
          </a:xfrm>
          <a:solidFill>
            <a:schemeClr val="accent6">
              <a:lumMod val="75000"/>
            </a:schemeClr>
          </a:solidFill>
        </p:grpSpPr>
        <p:sp>
          <p:nvSpPr>
            <p:cNvPr id="5" name="object 25">
              <a:extLst>
                <a:ext uri="{FF2B5EF4-FFF2-40B4-BE49-F238E27FC236}">
                  <a16:creationId xmlns:a16="http://schemas.microsoft.com/office/drawing/2014/main" id="{8E64BECD-F5BB-4717-B3C6-70D15867E03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6" name="object 25">
              <a:extLst>
                <a:ext uri="{FF2B5EF4-FFF2-40B4-BE49-F238E27FC236}">
                  <a16:creationId xmlns:a16="http://schemas.microsoft.com/office/drawing/2014/main" id="{C8E84BCC-B00E-4F6B-A384-040648D897CB}"/>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7" name="object 11">
            <a:extLst>
              <a:ext uri="{FF2B5EF4-FFF2-40B4-BE49-F238E27FC236}">
                <a16:creationId xmlns:a16="http://schemas.microsoft.com/office/drawing/2014/main" id="{AA85A269-5877-4BFF-B055-AE7A898B7722}"/>
              </a:ext>
            </a:extLst>
          </p:cNvPr>
          <p:cNvSpPr txBox="1"/>
          <p:nvPr/>
        </p:nvSpPr>
        <p:spPr>
          <a:xfrm>
            <a:off x="296386" y="1846074"/>
            <a:ext cx="16248858" cy="3880549"/>
          </a:xfrm>
          <a:prstGeom prst="rect">
            <a:avLst/>
          </a:prstGeom>
        </p:spPr>
        <p:txBody>
          <a:bodyPr vert="horz" wrap="square" lIns="0" tIns="12700" rIns="0" bIns="0" rtlCol="0" anchor="t">
            <a:spAutoFit/>
          </a:bodyPr>
          <a:lstStyle/>
          <a:p>
            <a:pPr marL="12700">
              <a:spcBef>
                <a:spcPts val="100"/>
              </a:spcBef>
              <a:tabLst>
                <a:tab pos="139700" algn="l"/>
              </a:tabLst>
            </a:pPr>
            <a:r>
              <a:rPr lang="en-US" sz="3600" dirty="0">
                <a:ea typeface="+mn-lt"/>
                <a:cs typeface="+mn-lt"/>
              </a:rPr>
              <a:t>To access Informer, go to the link: </a:t>
            </a:r>
            <a:r>
              <a:rPr lang="en-US" sz="3600" dirty="0">
                <a:ea typeface="+mn-lt"/>
                <a:cs typeface="+mn-lt"/>
                <a:hlinkClick r:id="rId2"/>
              </a:rPr>
              <a:t>https://informer.canyons.edu/informer/</a:t>
            </a:r>
            <a:endParaRPr lang="en-US" sz="3600" dirty="0">
              <a:ea typeface="+mn-lt"/>
              <a:cs typeface="+mn-lt"/>
            </a:endParaRPr>
          </a:p>
          <a:p>
            <a:pPr marL="12700">
              <a:spcBef>
                <a:spcPts val="100"/>
              </a:spcBef>
              <a:tabLst>
                <a:tab pos="139700" algn="l"/>
              </a:tabLst>
            </a:pPr>
            <a:r>
              <a:rPr lang="en-US" sz="1400" dirty="0">
                <a:ea typeface="+mn-lt"/>
                <a:cs typeface="+mn-lt"/>
              </a:rPr>
              <a:t> </a:t>
            </a:r>
            <a:endParaRPr lang="en-US" sz="1200" dirty="0"/>
          </a:p>
          <a:p>
            <a:pPr marL="1028700" lvl="1" indent="-571500">
              <a:buFont typeface="Wingdings" panose="05000000000000000000" pitchFamily="2" charset="2"/>
              <a:buChar char="Ø"/>
              <a:tabLst>
                <a:tab pos="139700" algn="l"/>
              </a:tabLst>
            </a:pPr>
            <a:r>
              <a:rPr lang="en-US" sz="3200" dirty="0">
                <a:ea typeface="+mn-lt"/>
                <a:cs typeface="+mn-lt"/>
              </a:rPr>
              <a:t>Username: (user ID assigned to you)</a:t>
            </a:r>
          </a:p>
          <a:p>
            <a:pPr marL="1028700" lvl="1" indent="-571500">
              <a:buFont typeface="Wingdings" panose="05000000000000000000" pitchFamily="2" charset="2"/>
              <a:buChar char="Ø"/>
              <a:tabLst>
                <a:tab pos="139700" algn="l"/>
              </a:tabLst>
            </a:pPr>
            <a:r>
              <a:rPr lang="en-US" sz="3200" dirty="0">
                <a:ea typeface="+mn-lt"/>
                <a:cs typeface="+mn-lt"/>
              </a:rPr>
              <a:t>Password: (Network login)</a:t>
            </a:r>
            <a:endParaRPr lang="en-US" sz="1400" dirty="0">
              <a:cs typeface="Calibri"/>
            </a:endParaRPr>
          </a:p>
          <a:p>
            <a:pPr marL="1028700" lvl="1" indent="-571500">
              <a:buFont typeface="Wingdings" panose="05000000000000000000" pitchFamily="2" charset="2"/>
              <a:buChar char="Ø"/>
              <a:tabLst>
                <a:tab pos="139700" algn="l"/>
              </a:tabLst>
            </a:pPr>
            <a:r>
              <a:rPr lang="en-US" sz="3200" dirty="0">
                <a:ea typeface="+mn-lt"/>
                <a:cs typeface="+mn-lt"/>
              </a:rPr>
              <a:t>Click on Login</a:t>
            </a:r>
            <a:endParaRPr lang="en-US" sz="1400" dirty="0">
              <a:cs typeface="Calibri"/>
            </a:endParaRPr>
          </a:p>
          <a:p>
            <a:pPr marL="298450" indent="-285750">
              <a:spcBef>
                <a:spcPts val="100"/>
              </a:spcBef>
              <a:buFont typeface="Arial" panose="020B0604020202020204" pitchFamily="34" charset="0"/>
              <a:buChar char="•"/>
              <a:tabLst>
                <a:tab pos="139700" algn="l"/>
              </a:tabLst>
            </a:pPr>
            <a:endParaRPr lang="en-US" sz="4000" dirty="0">
              <a:ea typeface="+mn-lt"/>
              <a:cs typeface="+mn-lt"/>
            </a:endParaRPr>
          </a:p>
          <a:p>
            <a:pPr marL="298450" indent="-285750">
              <a:spcBef>
                <a:spcPts val="100"/>
              </a:spcBef>
              <a:buFont typeface="Arial" panose="020B0604020202020204" pitchFamily="34" charset="0"/>
              <a:buChar char="•"/>
              <a:tabLst>
                <a:tab pos="139700" algn="l"/>
              </a:tabLst>
            </a:pPr>
            <a:endParaRPr lang="en-US" sz="4000" dirty="0">
              <a:cs typeface="Source Sans Pro Light"/>
            </a:endParaRPr>
          </a:p>
          <a:p>
            <a:pPr marL="298450" indent="-285750">
              <a:spcBef>
                <a:spcPts val="100"/>
              </a:spcBef>
              <a:buFont typeface="Arial" panose="020B0604020202020204" pitchFamily="34" charset="0"/>
              <a:buChar char="•"/>
              <a:tabLst>
                <a:tab pos="139700" algn="l"/>
              </a:tabLst>
            </a:pPr>
            <a:endParaRPr lang="en-US" dirty="0">
              <a:cs typeface="Source Sans Pro Light"/>
            </a:endParaRPr>
          </a:p>
        </p:txBody>
      </p:sp>
      <p:sp>
        <p:nvSpPr>
          <p:cNvPr id="8" name="object 9">
            <a:extLst>
              <a:ext uri="{FF2B5EF4-FFF2-40B4-BE49-F238E27FC236}">
                <a16:creationId xmlns:a16="http://schemas.microsoft.com/office/drawing/2014/main" id="{C3B4D358-0F58-48F0-867C-A71A0E4F3703}"/>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Accessing Informer</a:t>
            </a:r>
            <a:endParaRPr sz="3200" b="1" dirty="0">
              <a:cs typeface="Source Sans Pro Light"/>
            </a:endParaRPr>
          </a:p>
        </p:txBody>
      </p:sp>
      <p:pic>
        <p:nvPicPr>
          <p:cNvPr id="11" name="Picture 11" descr="Graphical user interface, text, application&#10;&#10;Description automatically generated">
            <a:extLst>
              <a:ext uri="{FF2B5EF4-FFF2-40B4-BE49-F238E27FC236}">
                <a16:creationId xmlns:a16="http://schemas.microsoft.com/office/drawing/2014/main" id="{8E916F89-49AF-4E50-9CE2-7B769565ACE2}"/>
              </a:ext>
            </a:extLst>
          </p:cNvPr>
          <p:cNvPicPr>
            <a:picLocks noChangeAspect="1"/>
          </p:cNvPicPr>
          <p:nvPr/>
        </p:nvPicPr>
        <p:blipFill>
          <a:blip r:embed="rId3"/>
          <a:stretch>
            <a:fillRect/>
          </a:stretch>
        </p:blipFill>
        <p:spPr>
          <a:xfrm>
            <a:off x="5905821" y="5231752"/>
            <a:ext cx="6999245" cy="3772548"/>
          </a:xfrm>
          <a:prstGeom prst="rect">
            <a:avLst/>
          </a:prstGeom>
        </p:spPr>
      </p:pic>
      <p:sp>
        <p:nvSpPr>
          <p:cNvPr id="9" name="Rectangle 8">
            <a:extLst>
              <a:ext uri="{FF2B5EF4-FFF2-40B4-BE49-F238E27FC236}">
                <a16:creationId xmlns:a16="http://schemas.microsoft.com/office/drawing/2014/main" id="{14373D76-51A9-4C77-A1FE-60831CCCBFA9}"/>
              </a:ext>
            </a:extLst>
          </p:cNvPr>
          <p:cNvSpPr/>
          <p:nvPr/>
        </p:nvSpPr>
        <p:spPr>
          <a:xfrm>
            <a:off x="11562556" y="3432405"/>
            <a:ext cx="6118150" cy="707886"/>
          </a:xfrm>
          <a:prstGeom prst="rect">
            <a:avLst/>
          </a:prstGeom>
        </p:spPr>
        <p:txBody>
          <a:bodyPr wrap="none">
            <a:spAutoFit/>
          </a:bodyPr>
          <a:lstStyle/>
          <a:p>
            <a:r>
              <a:rPr lang="en-US" sz="4000" b="1" dirty="0">
                <a:cs typeface="Source Sans Pro Light"/>
              </a:rPr>
              <a:t>Demo:  Informer Navigation</a:t>
            </a:r>
            <a:endParaRPr lang="en-US" sz="4000" b="1" dirty="0"/>
          </a:p>
        </p:txBody>
      </p:sp>
    </p:spTree>
    <p:extLst>
      <p:ext uri="{BB962C8B-B14F-4D97-AF65-F5344CB8AC3E}">
        <p14:creationId xmlns:p14="http://schemas.microsoft.com/office/powerpoint/2010/main" val="40870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3709C6-F212-4C56-A916-8052DEC81FF9}"/>
              </a:ext>
            </a:extLst>
          </p:cNvPr>
          <p:cNvGrpSpPr/>
          <p:nvPr/>
        </p:nvGrpSpPr>
        <p:grpSpPr>
          <a:xfrm>
            <a:off x="27327" y="712484"/>
            <a:ext cx="10798629" cy="828000"/>
            <a:chOff x="-1" y="546100"/>
            <a:chExt cx="3296715" cy="828000"/>
          </a:xfrm>
          <a:solidFill>
            <a:schemeClr val="accent6">
              <a:lumMod val="75000"/>
            </a:schemeClr>
          </a:solidFill>
        </p:grpSpPr>
        <p:sp>
          <p:nvSpPr>
            <p:cNvPr id="5" name="object 25">
              <a:extLst>
                <a:ext uri="{FF2B5EF4-FFF2-40B4-BE49-F238E27FC236}">
                  <a16:creationId xmlns:a16="http://schemas.microsoft.com/office/drawing/2014/main" id="{8E64BECD-F5BB-4717-B3C6-70D15867E03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6" name="object 25">
              <a:extLst>
                <a:ext uri="{FF2B5EF4-FFF2-40B4-BE49-F238E27FC236}">
                  <a16:creationId xmlns:a16="http://schemas.microsoft.com/office/drawing/2014/main" id="{C8E84BCC-B00E-4F6B-A384-040648D897CB}"/>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7" name="object 11">
            <a:extLst>
              <a:ext uri="{FF2B5EF4-FFF2-40B4-BE49-F238E27FC236}">
                <a16:creationId xmlns:a16="http://schemas.microsoft.com/office/drawing/2014/main" id="{AA85A269-5877-4BFF-B055-AE7A898B7722}"/>
              </a:ext>
            </a:extLst>
          </p:cNvPr>
          <p:cNvSpPr txBox="1"/>
          <p:nvPr/>
        </p:nvSpPr>
        <p:spPr>
          <a:xfrm>
            <a:off x="208756" y="1642125"/>
            <a:ext cx="18669000" cy="2203167"/>
          </a:xfrm>
          <a:prstGeom prst="rect">
            <a:avLst/>
          </a:prstGeom>
        </p:spPr>
        <p:txBody>
          <a:bodyPr vert="horz" wrap="square" lIns="0" tIns="12700" rIns="0" bIns="0" rtlCol="0" anchor="t">
            <a:spAutoFit/>
          </a:bodyPr>
          <a:lstStyle/>
          <a:p>
            <a:pPr marL="12700">
              <a:spcBef>
                <a:spcPts val="100"/>
              </a:spcBef>
              <a:tabLst>
                <a:tab pos="139700" algn="l"/>
              </a:tabLst>
            </a:pPr>
            <a:r>
              <a:rPr lang="en-US" sz="3200" dirty="0"/>
              <a:t>For instructions on using Informer, go to the below link and click on “</a:t>
            </a:r>
            <a:r>
              <a:rPr lang="en-US" sz="3200" b="1" dirty="0"/>
              <a:t>Informer – General Instructions</a:t>
            </a:r>
            <a:r>
              <a:rPr lang="en-US" sz="3200" dirty="0"/>
              <a:t>”:</a:t>
            </a:r>
          </a:p>
          <a:p>
            <a:pPr marL="12700">
              <a:spcBef>
                <a:spcPts val="100"/>
              </a:spcBef>
              <a:tabLst>
                <a:tab pos="139700" algn="l"/>
              </a:tabLst>
            </a:pPr>
            <a:endParaRPr lang="en-US" sz="1100" dirty="0"/>
          </a:p>
          <a:p>
            <a:pPr marL="12700" algn="ctr">
              <a:spcBef>
                <a:spcPts val="100"/>
              </a:spcBef>
              <a:tabLst>
                <a:tab pos="139700" algn="l"/>
              </a:tabLst>
            </a:pPr>
            <a:r>
              <a:rPr lang="en-US" sz="3200" dirty="0">
                <a:hlinkClick r:id="rId2">
                  <a:extLst>
                    <a:ext uri="{A12FA001-AC4F-418D-AE19-62706E023703}">
                      <ahyp:hlinkClr xmlns:ahyp="http://schemas.microsoft.com/office/drawing/2018/hyperlinkcolor" val="tx"/>
                    </a:ext>
                  </a:extLst>
                </a:hlinkClick>
              </a:rPr>
              <a:t>https://intranet.canyons.edu/departments/it/applications/docs.php</a:t>
            </a:r>
            <a:endParaRPr lang="en-US" sz="3200" dirty="0">
              <a:cs typeface="Calibri"/>
            </a:endParaRPr>
          </a:p>
          <a:p>
            <a:pPr marL="12700" algn="ctr">
              <a:spcBef>
                <a:spcPts val="100"/>
              </a:spcBef>
              <a:tabLst>
                <a:tab pos="139700" algn="l"/>
              </a:tabLst>
            </a:pPr>
            <a:r>
              <a:rPr lang="en-US" sz="3200" dirty="0"/>
              <a:t>(You will need to login to the Intranet to access </a:t>
            </a:r>
            <a:r>
              <a:rPr lang="en-US" sz="3200" dirty="0">
                <a:ea typeface="+mn-lt"/>
                <a:cs typeface="+mn-lt"/>
              </a:rPr>
              <a:t>the Document Library</a:t>
            </a:r>
            <a:r>
              <a:rPr lang="en-US" sz="3200" dirty="0"/>
              <a:t>)</a:t>
            </a:r>
            <a:endParaRPr lang="en-US" sz="3200" dirty="0">
              <a:cs typeface="Calibri"/>
            </a:endParaRPr>
          </a:p>
          <a:p>
            <a:pPr marL="12700">
              <a:spcBef>
                <a:spcPts val="100"/>
              </a:spcBef>
              <a:tabLst>
                <a:tab pos="139700" algn="l"/>
              </a:tabLst>
            </a:pPr>
            <a:endParaRPr lang="en-US" sz="3200" dirty="0"/>
          </a:p>
        </p:txBody>
      </p:sp>
      <p:sp>
        <p:nvSpPr>
          <p:cNvPr id="8" name="object 9">
            <a:extLst>
              <a:ext uri="{FF2B5EF4-FFF2-40B4-BE49-F238E27FC236}">
                <a16:creationId xmlns:a16="http://schemas.microsoft.com/office/drawing/2014/main" id="{C3B4D358-0F58-48F0-867C-A71A0E4F3703}"/>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Running Reports in Informer</a:t>
            </a:r>
            <a:endParaRPr sz="3200" b="1" dirty="0">
              <a:cs typeface="Source Sans Pro Light"/>
            </a:endParaRPr>
          </a:p>
        </p:txBody>
      </p:sp>
      <p:pic>
        <p:nvPicPr>
          <p:cNvPr id="2" name="Picture 2" descr="Graphical user interface, text, application&#10;&#10;Description automatically generated">
            <a:extLst>
              <a:ext uri="{FF2B5EF4-FFF2-40B4-BE49-F238E27FC236}">
                <a16:creationId xmlns:a16="http://schemas.microsoft.com/office/drawing/2014/main" id="{A8EF272D-90AA-470B-BAC3-64F1D1A17277}"/>
              </a:ext>
            </a:extLst>
          </p:cNvPr>
          <p:cNvPicPr>
            <a:picLocks noChangeAspect="1"/>
          </p:cNvPicPr>
          <p:nvPr/>
        </p:nvPicPr>
        <p:blipFill>
          <a:blip r:embed="rId3"/>
          <a:stretch>
            <a:fillRect/>
          </a:stretch>
        </p:blipFill>
        <p:spPr>
          <a:xfrm>
            <a:off x="589756" y="3517900"/>
            <a:ext cx="6781800" cy="6858820"/>
          </a:xfrm>
          <a:prstGeom prst="rect">
            <a:avLst/>
          </a:prstGeom>
          <a:ln w="25400">
            <a:solidFill>
              <a:schemeClr val="tx1"/>
            </a:solidFill>
          </a:ln>
        </p:spPr>
      </p:pic>
      <p:pic>
        <p:nvPicPr>
          <p:cNvPr id="9" name="Picture 8">
            <a:extLst>
              <a:ext uri="{FF2B5EF4-FFF2-40B4-BE49-F238E27FC236}">
                <a16:creationId xmlns:a16="http://schemas.microsoft.com/office/drawing/2014/main" id="{F0767A9D-7EB6-41D4-8CA5-A9CE46FE6E5E}"/>
              </a:ext>
            </a:extLst>
          </p:cNvPr>
          <p:cNvPicPr>
            <a:picLocks noChangeAspect="1"/>
          </p:cNvPicPr>
          <p:nvPr/>
        </p:nvPicPr>
        <p:blipFill>
          <a:blip r:embed="rId4"/>
          <a:stretch>
            <a:fillRect/>
          </a:stretch>
        </p:blipFill>
        <p:spPr>
          <a:xfrm>
            <a:off x="8971756" y="3517900"/>
            <a:ext cx="7400214" cy="6858000"/>
          </a:xfrm>
          <a:prstGeom prst="rect">
            <a:avLst/>
          </a:prstGeom>
          <a:ln w="25400">
            <a:solidFill>
              <a:schemeClr val="tx1"/>
            </a:solidFill>
          </a:ln>
        </p:spPr>
      </p:pic>
    </p:spTree>
    <p:extLst>
      <p:ext uri="{BB962C8B-B14F-4D97-AF65-F5344CB8AC3E}">
        <p14:creationId xmlns:p14="http://schemas.microsoft.com/office/powerpoint/2010/main" val="369021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795" y="4449579"/>
            <a:ext cx="19010315" cy="1120820"/>
          </a:xfrm>
          <a:prstGeom prst="rect">
            <a:avLst/>
          </a:prstGeom>
        </p:spPr>
        <p:txBody>
          <a:bodyPr vert="horz" wrap="square" lIns="0" tIns="12700" rIns="0" bIns="0" rtlCol="0">
            <a:spAutoFit/>
          </a:bodyPr>
          <a:lstStyle/>
          <a:p>
            <a:pPr marL="12700" algn="ctr">
              <a:spcBef>
                <a:spcPts val="100"/>
              </a:spcBef>
            </a:pPr>
            <a:r>
              <a:rPr lang="en-US" sz="7200" spc="-25" dirty="0">
                <a:solidFill>
                  <a:srgbClr val="263E82"/>
                </a:solidFill>
                <a:cs typeface="Source Sans Pro"/>
              </a:rPr>
              <a:t>Questions?</a:t>
            </a:r>
            <a:endParaRPr sz="7200" dirty="0">
              <a:cs typeface="Source Sans Pro"/>
            </a:endParaRPr>
          </a:p>
        </p:txBody>
      </p:sp>
      <p:sp>
        <p:nvSpPr>
          <p:cNvPr id="19" name="object 19"/>
          <p:cNvSpPr/>
          <p:nvPr/>
        </p:nvSpPr>
        <p:spPr>
          <a:xfrm flipV="1">
            <a:off x="1046956" y="5346699"/>
            <a:ext cx="16900390" cy="223700"/>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dirty="0"/>
          </a:p>
        </p:txBody>
      </p:sp>
      <p:sp>
        <p:nvSpPr>
          <p:cNvPr id="20" name="object 20"/>
          <p:cNvSpPr txBox="1"/>
          <p:nvPr/>
        </p:nvSpPr>
        <p:spPr>
          <a:xfrm>
            <a:off x="1" y="5889761"/>
            <a:ext cx="19010312" cy="3690754"/>
          </a:xfrm>
          <a:prstGeom prst="rect">
            <a:avLst/>
          </a:prstGeom>
        </p:spPr>
        <p:txBody>
          <a:bodyPr vert="horz" wrap="square" lIns="0" tIns="12700" rIns="0" bIns="0" rtlCol="0">
            <a:spAutoFit/>
          </a:bodyPr>
          <a:lstStyle/>
          <a:p>
            <a:pPr marL="12700" algn="ctr">
              <a:spcBef>
                <a:spcPts val="100"/>
              </a:spcBef>
            </a:pPr>
            <a:r>
              <a:rPr lang="en-US" sz="23900" dirty="0">
                <a:solidFill>
                  <a:srgbClr val="00A0F0"/>
                </a:solidFill>
                <a:cs typeface="Source Sans Pro Light"/>
              </a:rPr>
              <a:t>?</a:t>
            </a:r>
            <a:endParaRPr sz="4000" dirty="0">
              <a:cs typeface="Source Sans Pro Light"/>
            </a:endParaRPr>
          </a:p>
        </p:txBody>
      </p:sp>
      <p:graphicFrame>
        <p:nvGraphicFramePr>
          <p:cNvPr id="9" name="Table 8">
            <a:extLst>
              <a:ext uri="{FF2B5EF4-FFF2-40B4-BE49-F238E27FC236}">
                <a16:creationId xmlns:a16="http://schemas.microsoft.com/office/drawing/2014/main" id="{BE6843B9-899B-46E5-A7FA-CDFBE23599F4}"/>
              </a:ext>
            </a:extLst>
          </p:cNvPr>
          <p:cNvGraphicFramePr>
            <a:graphicFrameLocks noGrp="1"/>
          </p:cNvGraphicFramePr>
          <p:nvPr>
            <p:extLst>
              <p:ext uri="{D42A27DB-BD31-4B8C-83A1-F6EECF244321}">
                <p14:modId xmlns:p14="http://schemas.microsoft.com/office/powerpoint/2010/main" val="701055957"/>
              </p:ext>
            </p:extLst>
          </p:nvPr>
        </p:nvGraphicFramePr>
        <p:xfrm>
          <a:off x="-795" y="-26400"/>
          <a:ext cx="19010315" cy="1141148"/>
        </p:xfrm>
        <a:graphic>
          <a:graphicData uri="http://schemas.openxmlformats.org/drawingml/2006/table">
            <a:tbl>
              <a:tblPr firstRow="1" bandRow="1">
                <a:tableStyleId>{5C22544A-7EE6-4342-B048-85BDC9FD1C3A}</a:tableStyleId>
              </a:tblPr>
              <a:tblGrid>
                <a:gridCol w="3802063">
                  <a:extLst>
                    <a:ext uri="{9D8B030D-6E8A-4147-A177-3AD203B41FA5}">
                      <a16:colId xmlns:a16="http://schemas.microsoft.com/office/drawing/2014/main" val="2167245417"/>
                    </a:ext>
                  </a:extLst>
                </a:gridCol>
                <a:gridCol w="3802063">
                  <a:extLst>
                    <a:ext uri="{9D8B030D-6E8A-4147-A177-3AD203B41FA5}">
                      <a16:colId xmlns:a16="http://schemas.microsoft.com/office/drawing/2014/main" val="1405044945"/>
                    </a:ext>
                  </a:extLst>
                </a:gridCol>
                <a:gridCol w="3802063">
                  <a:extLst>
                    <a:ext uri="{9D8B030D-6E8A-4147-A177-3AD203B41FA5}">
                      <a16:colId xmlns:a16="http://schemas.microsoft.com/office/drawing/2014/main" val="3817794726"/>
                    </a:ext>
                  </a:extLst>
                </a:gridCol>
                <a:gridCol w="3802063">
                  <a:extLst>
                    <a:ext uri="{9D8B030D-6E8A-4147-A177-3AD203B41FA5}">
                      <a16:colId xmlns:a16="http://schemas.microsoft.com/office/drawing/2014/main" val="678545911"/>
                    </a:ext>
                  </a:extLst>
                </a:gridCol>
                <a:gridCol w="3802063">
                  <a:extLst>
                    <a:ext uri="{9D8B030D-6E8A-4147-A177-3AD203B41FA5}">
                      <a16:colId xmlns:a16="http://schemas.microsoft.com/office/drawing/2014/main" val="2047636971"/>
                    </a:ext>
                  </a:extLst>
                </a:gridCol>
              </a:tblGrid>
              <a:tr h="1141148">
                <a:tc>
                  <a:txBody>
                    <a:bodyPr/>
                    <a:lstStyle/>
                    <a:p>
                      <a:pPr algn="ctr"/>
                      <a:r>
                        <a:rPr lang="en-US" sz="3200" dirty="0"/>
                        <a:t>Overview</a:t>
                      </a:r>
                    </a:p>
                  </a:txBody>
                  <a:tcPr anchor="ctr">
                    <a:solidFill>
                      <a:srgbClr val="002060"/>
                    </a:solidFill>
                  </a:tcPr>
                </a:tc>
                <a:tc>
                  <a:txBody>
                    <a:bodyPr/>
                    <a:lstStyle/>
                    <a:p>
                      <a:pPr algn="ctr"/>
                      <a:r>
                        <a:rPr lang="en-US" sz="3200" b="1" dirty="0">
                          <a:solidFill>
                            <a:schemeClr val="lt1"/>
                          </a:solidFill>
                          <a:latin typeface="+mn-lt"/>
                          <a:ea typeface="+mn-ea"/>
                          <a:cs typeface="+mn-cs"/>
                        </a:rPr>
                        <a:t>Colleague UI</a:t>
                      </a:r>
                    </a:p>
                  </a:txBody>
                  <a:tcPr anchor="ctr">
                    <a:solidFill>
                      <a:srgbClr val="00B0F0"/>
                    </a:solidFill>
                  </a:tcPr>
                </a:tc>
                <a:tc>
                  <a:txBody>
                    <a:bodyPr/>
                    <a:lstStyle/>
                    <a:p>
                      <a:pPr algn="ctr"/>
                      <a:r>
                        <a:rPr lang="en-US" sz="3200" b="1" dirty="0">
                          <a:solidFill>
                            <a:schemeClr val="lt1"/>
                          </a:solidFill>
                          <a:latin typeface="+mn-lt"/>
                          <a:ea typeface="+mn-ea"/>
                          <a:cs typeface="+mn-cs"/>
                        </a:rPr>
                        <a:t>WebAdvisor</a:t>
                      </a:r>
                    </a:p>
                  </a:txBody>
                  <a:tcPr anchor="ctr">
                    <a:solidFill>
                      <a:srgbClr val="FFC000"/>
                    </a:solidFill>
                  </a:tcPr>
                </a:tc>
                <a:tc>
                  <a:txBody>
                    <a:bodyPr/>
                    <a:lstStyle/>
                    <a:p>
                      <a:pPr algn="ctr"/>
                      <a:r>
                        <a:rPr lang="en-US" sz="3200" b="1" dirty="0">
                          <a:solidFill>
                            <a:schemeClr val="lt1"/>
                          </a:solidFill>
                          <a:latin typeface="+mn-lt"/>
                          <a:ea typeface="+mn-ea"/>
                          <a:cs typeface="+mn-cs"/>
                        </a:rPr>
                        <a:t>Self Service</a:t>
                      </a:r>
                    </a:p>
                  </a:txBody>
                  <a:tcPr anchor="ctr">
                    <a:solidFill>
                      <a:schemeClr val="accent2">
                        <a:lumMod val="75000"/>
                      </a:schemeClr>
                    </a:solidFill>
                  </a:tcPr>
                </a:tc>
                <a:tc>
                  <a:txBody>
                    <a:bodyPr/>
                    <a:lstStyle/>
                    <a:p>
                      <a:pPr algn="ctr"/>
                      <a:r>
                        <a:rPr lang="en-US" sz="3200" b="1" dirty="0">
                          <a:solidFill>
                            <a:schemeClr val="lt1"/>
                          </a:solidFill>
                          <a:latin typeface="+mn-lt"/>
                          <a:ea typeface="+mn-ea"/>
                          <a:cs typeface="+mn-cs"/>
                        </a:rPr>
                        <a:t>Informer</a:t>
                      </a:r>
                    </a:p>
                  </a:txBody>
                  <a:tcPr anchor="ctr">
                    <a:solidFill>
                      <a:schemeClr val="accent6">
                        <a:lumMod val="75000"/>
                      </a:schemeClr>
                    </a:solidFill>
                  </a:tcPr>
                </a:tc>
                <a:extLst>
                  <a:ext uri="{0D108BD9-81ED-4DB2-BD59-A6C34878D82A}">
                    <a16:rowId xmlns:a16="http://schemas.microsoft.com/office/drawing/2014/main" val="1071487635"/>
                  </a:ext>
                </a:extLst>
              </a:tr>
            </a:tbl>
          </a:graphicData>
        </a:graphic>
      </p:graphicFrame>
      <p:sp>
        <p:nvSpPr>
          <p:cNvPr id="4" name="object 4"/>
          <p:cNvSpPr txBox="1"/>
          <p:nvPr/>
        </p:nvSpPr>
        <p:spPr>
          <a:xfrm>
            <a:off x="4283252" y="1489640"/>
            <a:ext cx="3835570" cy="505267"/>
          </a:xfrm>
          <a:prstGeom prst="rect">
            <a:avLst/>
          </a:prstGeom>
        </p:spPr>
        <p:txBody>
          <a:bodyPr vert="horz" wrap="square" lIns="0" tIns="12700" rIns="0" bIns="0" rtlCol="0">
            <a:spAutoFit/>
          </a:bodyPr>
          <a:lstStyle/>
          <a:p>
            <a:pPr marL="12700">
              <a:spcBef>
                <a:spcPts val="100"/>
              </a:spcBef>
            </a:pPr>
            <a:r>
              <a:rPr lang="en-US" sz="3200" spc="-10" dirty="0">
                <a:solidFill>
                  <a:srgbClr val="FFFFFF"/>
                </a:solidFill>
                <a:cs typeface="Source Sans Pro Light"/>
              </a:rPr>
              <a:t>Colleague UI</a:t>
            </a:r>
            <a:endParaRPr sz="3200" dirty="0">
              <a:cs typeface="Source Sans Pro Light"/>
            </a:endParaRPr>
          </a:p>
        </p:txBody>
      </p:sp>
      <p:sp>
        <p:nvSpPr>
          <p:cNvPr id="10" name="Slide Number Placeholder 9">
            <a:extLst>
              <a:ext uri="{FF2B5EF4-FFF2-40B4-BE49-F238E27FC236}">
                <a16:creationId xmlns:a16="http://schemas.microsoft.com/office/drawing/2014/main" id="{08442C39-BFA8-4D09-9B78-BDCF262F1281}"/>
              </a:ext>
            </a:extLst>
          </p:cNvPr>
          <p:cNvSpPr>
            <a:spLocks noGrp="1"/>
          </p:cNvSpPr>
          <p:nvPr>
            <p:ph type="sldNum" sz="quarter" idx="7"/>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74629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p:nvPr/>
        </p:nvSpPr>
        <p:spPr>
          <a:xfrm>
            <a:off x="665162" y="6072245"/>
            <a:ext cx="2561858" cy="443711"/>
          </a:xfrm>
          <a:prstGeom prst="rect">
            <a:avLst/>
          </a:prstGeom>
        </p:spPr>
        <p:txBody>
          <a:bodyPr vert="horz" wrap="square" lIns="0" tIns="12700" rIns="0" bIns="0" rtlCol="0">
            <a:spAutoFit/>
          </a:bodyPr>
          <a:lstStyle/>
          <a:p>
            <a:pPr marL="12700">
              <a:spcBef>
                <a:spcPts val="100"/>
              </a:spcBef>
            </a:pPr>
            <a:r>
              <a:rPr sz="2800" spc="-30" dirty="0">
                <a:solidFill>
                  <a:srgbClr val="FFFFFF"/>
                </a:solidFill>
                <a:cs typeface="Source Sans Pro Light"/>
              </a:rPr>
              <a:t>S</a:t>
            </a:r>
            <a:r>
              <a:rPr sz="2800" spc="-40" dirty="0">
                <a:solidFill>
                  <a:srgbClr val="FFFFFF"/>
                </a:solidFill>
                <a:cs typeface="Source Sans Pro Light"/>
              </a:rPr>
              <a:t>t</a:t>
            </a:r>
            <a:r>
              <a:rPr sz="2800" spc="-10" dirty="0">
                <a:solidFill>
                  <a:srgbClr val="FFFFFF"/>
                </a:solidFill>
                <a:cs typeface="Source Sans Pro Light"/>
              </a:rPr>
              <a:t>anda</a:t>
            </a:r>
            <a:r>
              <a:rPr sz="2800" spc="-25" dirty="0">
                <a:solidFill>
                  <a:srgbClr val="FFFFFF"/>
                </a:solidFill>
                <a:cs typeface="Source Sans Pro Light"/>
              </a:rPr>
              <a:t>r</a:t>
            </a:r>
            <a:r>
              <a:rPr sz="2800" dirty="0">
                <a:solidFill>
                  <a:srgbClr val="FFFFFF"/>
                </a:solidFill>
                <a:cs typeface="Source Sans Pro Light"/>
              </a:rPr>
              <a:t>ds</a:t>
            </a:r>
            <a:endParaRPr sz="2800" dirty="0">
              <a:cs typeface="Source Sans Pro Light"/>
            </a:endParaRPr>
          </a:p>
        </p:txBody>
      </p:sp>
      <p:grpSp>
        <p:nvGrpSpPr>
          <p:cNvPr id="21" name="Group 20">
            <a:extLst>
              <a:ext uri="{FF2B5EF4-FFF2-40B4-BE49-F238E27FC236}">
                <a16:creationId xmlns:a16="http://schemas.microsoft.com/office/drawing/2014/main" id="{D02FCF59-1026-4A31-8BFE-DB47BC288E67}"/>
              </a:ext>
            </a:extLst>
          </p:cNvPr>
          <p:cNvGrpSpPr/>
          <p:nvPr/>
        </p:nvGrpSpPr>
        <p:grpSpPr>
          <a:xfrm>
            <a:off x="27327" y="712484"/>
            <a:ext cx="10798629" cy="828000"/>
            <a:chOff x="-1" y="546100"/>
            <a:chExt cx="3296715" cy="828000"/>
          </a:xfrm>
          <a:solidFill>
            <a:srgbClr val="002060"/>
          </a:solidFill>
        </p:grpSpPr>
        <p:sp>
          <p:nvSpPr>
            <p:cNvPr id="27" name="object 25">
              <a:extLst>
                <a:ext uri="{FF2B5EF4-FFF2-40B4-BE49-F238E27FC236}">
                  <a16:creationId xmlns:a16="http://schemas.microsoft.com/office/drawing/2014/main" id="{2A4ACEC2-8BD7-4AF9-B941-60CA46698DC6}"/>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28" name="object 25">
              <a:extLst>
                <a:ext uri="{FF2B5EF4-FFF2-40B4-BE49-F238E27FC236}">
                  <a16:creationId xmlns:a16="http://schemas.microsoft.com/office/drawing/2014/main" id="{5575CFCA-2D46-4E89-9095-45D799A6D410}"/>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29" name="object 9">
            <a:extLst>
              <a:ext uri="{FF2B5EF4-FFF2-40B4-BE49-F238E27FC236}">
                <a16:creationId xmlns:a16="http://schemas.microsoft.com/office/drawing/2014/main" id="{6B37FC15-1687-4905-B891-F3301176FA9F}"/>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sz="3200" b="1" spc="-5" dirty="0">
                <a:solidFill>
                  <a:srgbClr val="FFFFFF"/>
                </a:solidFill>
                <a:cs typeface="Source Sans Pro Light"/>
              </a:rPr>
              <a:t>Lesson</a:t>
            </a:r>
            <a:r>
              <a:rPr sz="3200" b="1" spc="-60" dirty="0">
                <a:solidFill>
                  <a:srgbClr val="FFFFFF"/>
                </a:solidFill>
                <a:cs typeface="Source Sans Pro Light"/>
              </a:rPr>
              <a:t> </a:t>
            </a:r>
            <a:r>
              <a:rPr lang="en-US" sz="3200" b="1" spc="-60" dirty="0">
                <a:solidFill>
                  <a:srgbClr val="FFFFFF"/>
                </a:solidFill>
                <a:cs typeface="Source Sans Pro Light"/>
              </a:rPr>
              <a:t>O</a:t>
            </a:r>
            <a:r>
              <a:rPr sz="3200" b="1" spc="10" dirty="0">
                <a:solidFill>
                  <a:srgbClr val="FFFFFF"/>
                </a:solidFill>
                <a:cs typeface="Source Sans Pro Light"/>
              </a:rPr>
              <a:t>verview</a:t>
            </a:r>
            <a:endParaRPr sz="3200" b="1" dirty="0">
              <a:cs typeface="Source Sans Pro Light"/>
            </a:endParaRPr>
          </a:p>
        </p:txBody>
      </p:sp>
      <p:sp>
        <p:nvSpPr>
          <p:cNvPr id="30" name="object 22">
            <a:extLst>
              <a:ext uri="{FF2B5EF4-FFF2-40B4-BE49-F238E27FC236}">
                <a16:creationId xmlns:a16="http://schemas.microsoft.com/office/drawing/2014/main" id="{E7CE1E54-225E-48D2-94BA-2C0FB2069A17}"/>
              </a:ext>
            </a:extLst>
          </p:cNvPr>
          <p:cNvSpPr txBox="1"/>
          <p:nvPr/>
        </p:nvSpPr>
        <p:spPr>
          <a:xfrm>
            <a:off x="665956" y="3319452"/>
            <a:ext cx="4806156" cy="443711"/>
          </a:xfrm>
          <a:prstGeom prst="rect">
            <a:avLst/>
          </a:prstGeom>
        </p:spPr>
        <p:txBody>
          <a:bodyPr vert="horz" wrap="square" lIns="0" tIns="12700" rIns="0" bIns="0" rtlCol="0">
            <a:spAutoFit/>
          </a:bodyPr>
          <a:lstStyle/>
          <a:p>
            <a:pPr marL="12700">
              <a:spcBef>
                <a:spcPts val="100"/>
              </a:spcBef>
            </a:pPr>
            <a:r>
              <a:rPr sz="2800" spc="-10" dirty="0">
                <a:solidFill>
                  <a:srgbClr val="FFFFFF"/>
                </a:solidFill>
                <a:cs typeface="Source Sans Pro Light"/>
              </a:rPr>
              <a:t>Learning</a:t>
            </a:r>
            <a:r>
              <a:rPr sz="2800" spc="-35" dirty="0">
                <a:solidFill>
                  <a:srgbClr val="FFFFFF"/>
                </a:solidFill>
                <a:cs typeface="Source Sans Pro Light"/>
              </a:rPr>
              <a:t> </a:t>
            </a:r>
            <a:r>
              <a:rPr sz="2800" spc="-5" dirty="0">
                <a:solidFill>
                  <a:srgbClr val="FFFFFF"/>
                </a:solidFill>
                <a:cs typeface="Source Sans Pro Light"/>
              </a:rPr>
              <a:t>objectives</a:t>
            </a:r>
            <a:endParaRPr sz="2800" dirty="0">
              <a:cs typeface="Source Sans Pro Light"/>
            </a:endParaRPr>
          </a:p>
        </p:txBody>
      </p:sp>
      <p:sp>
        <p:nvSpPr>
          <p:cNvPr id="31" name="object 24">
            <a:extLst>
              <a:ext uri="{FF2B5EF4-FFF2-40B4-BE49-F238E27FC236}">
                <a16:creationId xmlns:a16="http://schemas.microsoft.com/office/drawing/2014/main" id="{D5B33D29-C2E2-413C-A1ED-A6235DD13CCC}"/>
              </a:ext>
            </a:extLst>
          </p:cNvPr>
          <p:cNvSpPr txBox="1"/>
          <p:nvPr/>
        </p:nvSpPr>
        <p:spPr>
          <a:xfrm>
            <a:off x="9310687" y="3342802"/>
            <a:ext cx="2478008" cy="443711"/>
          </a:xfrm>
          <a:prstGeom prst="rect">
            <a:avLst/>
          </a:prstGeom>
        </p:spPr>
        <p:txBody>
          <a:bodyPr vert="horz" wrap="square" lIns="0" tIns="12700" rIns="0" bIns="0" rtlCol="0">
            <a:spAutoFit/>
          </a:bodyPr>
          <a:lstStyle/>
          <a:p>
            <a:pPr marL="12700">
              <a:spcBef>
                <a:spcPts val="100"/>
              </a:spcBef>
            </a:pPr>
            <a:r>
              <a:rPr sz="2800" spc="5" dirty="0">
                <a:solidFill>
                  <a:srgbClr val="FFFFFF"/>
                </a:solidFill>
                <a:cs typeface="Source Sans Pro Light"/>
              </a:rPr>
              <a:t>K</a:t>
            </a:r>
            <a:r>
              <a:rPr sz="2800" spc="25" dirty="0">
                <a:solidFill>
                  <a:srgbClr val="FFFFFF"/>
                </a:solidFill>
                <a:cs typeface="Source Sans Pro Light"/>
              </a:rPr>
              <a:t>e</a:t>
            </a:r>
            <a:r>
              <a:rPr sz="2800" dirty="0">
                <a:solidFill>
                  <a:srgbClr val="FFFFFF"/>
                </a:solidFill>
                <a:cs typeface="Source Sans Pro Light"/>
              </a:rPr>
              <a:t>ywo</a:t>
            </a:r>
            <a:r>
              <a:rPr sz="2800" spc="-20" dirty="0">
                <a:solidFill>
                  <a:srgbClr val="FFFFFF"/>
                </a:solidFill>
                <a:cs typeface="Source Sans Pro Light"/>
              </a:rPr>
              <a:t>r</a:t>
            </a:r>
            <a:r>
              <a:rPr sz="2800" dirty="0">
                <a:solidFill>
                  <a:srgbClr val="FFFFFF"/>
                </a:solidFill>
                <a:cs typeface="Source Sans Pro Light"/>
              </a:rPr>
              <a:t>ds</a:t>
            </a:r>
            <a:endParaRPr sz="2800" dirty="0">
              <a:cs typeface="Source Sans Pro Light"/>
            </a:endParaRPr>
          </a:p>
        </p:txBody>
      </p:sp>
      <p:sp>
        <p:nvSpPr>
          <p:cNvPr id="34" name="object 26">
            <a:extLst>
              <a:ext uri="{FF2B5EF4-FFF2-40B4-BE49-F238E27FC236}">
                <a16:creationId xmlns:a16="http://schemas.microsoft.com/office/drawing/2014/main" id="{1899C474-BCD5-4551-B874-679F9B5F864A}"/>
              </a:ext>
            </a:extLst>
          </p:cNvPr>
          <p:cNvSpPr txBox="1"/>
          <p:nvPr/>
        </p:nvSpPr>
        <p:spPr>
          <a:xfrm>
            <a:off x="665162" y="6072245"/>
            <a:ext cx="2561858" cy="443711"/>
          </a:xfrm>
          <a:prstGeom prst="rect">
            <a:avLst/>
          </a:prstGeom>
        </p:spPr>
        <p:txBody>
          <a:bodyPr vert="horz" wrap="square" lIns="0" tIns="12700" rIns="0" bIns="0" rtlCol="0">
            <a:spAutoFit/>
          </a:bodyPr>
          <a:lstStyle/>
          <a:p>
            <a:pPr marL="12700">
              <a:spcBef>
                <a:spcPts val="100"/>
              </a:spcBef>
            </a:pPr>
            <a:r>
              <a:rPr lang="en-US" sz="2800" spc="-30" dirty="0">
                <a:solidFill>
                  <a:srgbClr val="FFFFFF"/>
                </a:solidFill>
                <a:cs typeface="Source Sans Pro Light"/>
              </a:rPr>
              <a:t>Topics</a:t>
            </a:r>
            <a:endParaRPr sz="2800" dirty="0">
              <a:cs typeface="Source Sans Pro Light"/>
            </a:endParaRPr>
          </a:p>
        </p:txBody>
      </p:sp>
      <p:sp>
        <p:nvSpPr>
          <p:cNvPr id="35" name="object 11">
            <a:extLst>
              <a:ext uri="{FF2B5EF4-FFF2-40B4-BE49-F238E27FC236}">
                <a16:creationId xmlns:a16="http://schemas.microsoft.com/office/drawing/2014/main" id="{A5E2D294-4BEB-4F8C-A07C-2E055F3A61C4}"/>
              </a:ext>
            </a:extLst>
          </p:cNvPr>
          <p:cNvSpPr txBox="1"/>
          <p:nvPr/>
        </p:nvSpPr>
        <p:spPr>
          <a:xfrm>
            <a:off x="296386" y="1846074"/>
            <a:ext cx="6770370" cy="7948330"/>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sz="4000" b="1" dirty="0">
                <a:solidFill>
                  <a:schemeClr val="tx2">
                    <a:lumMod val="75000"/>
                  </a:schemeClr>
                </a:solidFill>
                <a:cs typeface="Source Sans Pro Light"/>
              </a:rPr>
              <a:t>Overview</a:t>
            </a:r>
          </a:p>
          <a:p>
            <a:pPr marL="755650" lvl="1" indent="-285750">
              <a:spcBef>
                <a:spcPts val="100"/>
              </a:spcBef>
              <a:buFont typeface="Arial" panose="020B0604020202020204" pitchFamily="34" charset="0"/>
              <a:buChar char="•"/>
              <a:tabLst>
                <a:tab pos="139700" algn="l"/>
              </a:tabLst>
            </a:pPr>
            <a:r>
              <a:rPr lang="en-US" sz="3200" dirty="0">
                <a:cs typeface="Source Sans Pro Light"/>
              </a:rPr>
              <a:t>Colleague Applications</a:t>
            </a:r>
          </a:p>
          <a:p>
            <a:pPr marL="755650" lvl="1" indent="-285750">
              <a:spcBef>
                <a:spcPts val="100"/>
              </a:spcBef>
              <a:buFont typeface="Arial" panose="020B0604020202020204" pitchFamily="34" charset="0"/>
              <a:buChar char="•"/>
              <a:tabLst>
                <a:tab pos="139700" algn="l"/>
              </a:tabLst>
            </a:pPr>
            <a:r>
              <a:rPr lang="en-US" sz="3200" dirty="0">
                <a:cs typeface="Source Sans Pro Light"/>
              </a:rPr>
              <a:t>Enterprise Applications System Map</a:t>
            </a:r>
          </a:p>
          <a:p>
            <a:pPr marL="755650" lvl="1" indent="-285750">
              <a:spcBef>
                <a:spcPts val="100"/>
              </a:spcBef>
              <a:buFont typeface="Arial" panose="020B0604020202020204" pitchFamily="34" charset="0"/>
              <a:buChar char="•"/>
              <a:tabLst>
                <a:tab pos="139700" algn="l"/>
              </a:tabLst>
            </a:pPr>
            <a:r>
              <a:rPr lang="en-US" sz="3200" dirty="0">
                <a:cs typeface="Source Sans Pro Light"/>
              </a:rPr>
              <a:t>How to Get Help</a:t>
            </a:r>
          </a:p>
          <a:p>
            <a:pPr marL="755650" lvl="1" indent="-285750">
              <a:spcBef>
                <a:spcPts val="100"/>
              </a:spcBef>
              <a:buFont typeface="Arial" panose="020B0604020202020204" pitchFamily="34" charset="0"/>
              <a:buChar char="•"/>
              <a:tabLst>
                <a:tab pos="139700" algn="l"/>
              </a:tabLst>
            </a:pPr>
            <a:r>
              <a:rPr lang="en-US" sz="3200" dirty="0">
                <a:cs typeface="Source Sans Pro Light"/>
              </a:rPr>
              <a:t>Requesting Access for Colleague</a:t>
            </a:r>
          </a:p>
          <a:p>
            <a:pPr marL="755650" lvl="1" indent="-285750">
              <a:spcBef>
                <a:spcPts val="100"/>
              </a:spcBef>
              <a:buFont typeface="Arial" panose="020B0604020202020204" pitchFamily="34" charset="0"/>
              <a:buChar char="•"/>
              <a:tabLst>
                <a:tab pos="139700" algn="l"/>
              </a:tabLst>
            </a:pPr>
            <a:endParaRPr lang="en-US" sz="3200" dirty="0">
              <a:cs typeface="Source Sans Pro Light"/>
            </a:endParaRPr>
          </a:p>
          <a:p>
            <a:pPr marL="298450" indent="-285750">
              <a:spcBef>
                <a:spcPts val="100"/>
              </a:spcBef>
              <a:buFont typeface="Arial" panose="020B0604020202020204" pitchFamily="34" charset="0"/>
              <a:buChar char="•"/>
              <a:tabLst>
                <a:tab pos="139700" algn="l"/>
              </a:tabLst>
            </a:pPr>
            <a:r>
              <a:rPr lang="en-US" sz="4000" b="1" dirty="0">
                <a:solidFill>
                  <a:srgbClr val="00B0F0"/>
                </a:solidFill>
                <a:cs typeface="Source Sans Pro Light"/>
              </a:rPr>
              <a:t>Colleague UI</a:t>
            </a:r>
          </a:p>
          <a:p>
            <a:pPr marL="755650" lvl="1" indent="-285750">
              <a:spcBef>
                <a:spcPts val="100"/>
              </a:spcBef>
              <a:buFont typeface="Arial" panose="020B0604020202020204" pitchFamily="34" charset="0"/>
              <a:buChar char="•"/>
              <a:tabLst>
                <a:tab pos="139700" algn="l"/>
              </a:tabLst>
            </a:pPr>
            <a:r>
              <a:rPr lang="en-US" sz="3200" dirty="0"/>
              <a:t>Colleague Overview</a:t>
            </a:r>
          </a:p>
          <a:p>
            <a:pPr marL="755650" lvl="1" indent="-285750">
              <a:spcBef>
                <a:spcPts val="100"/>
              </a:spcBef>
              <a:buFont typeface="Arial" panose="020B0604020202020204" pitchFamily="34" charset="0"/>
              <a:buChar char="•"/>
              <a:tabLst>
                <a:tab pos="139700" algn="l"/>
              </a:tabLst>
            </a:pPr>
            <a:r>
              <a:rPr lang="en-US" sz="3200" dirty="0"/>
              <a:t>Colleague User Guide / Demo</a:t>
            </a:r>
          </a:p>
          <a:p>
            <a:pPr marL="755650" lvl="1" indent="-285750">
              <a:spcBef>
                <a:spcPts val="100"/>
              </a:spcBef>
              <a:buFont typeface="Arial" panose="020B0604020202020204" pitchFamily="34" charset="0"/>
              <a:buChar char="•"/>
              <a:tabLst>
                <a:tab pos="139700" algn="l"/>
              </a:tabLst>
            </a:pPr>
            <a:endParaRPr lang="en-US" sz="3200" dirty="0"/>
          </a:p>
          <a:p>
            <a:pPr marL="298450" indent="-285750">
              <a:spcBef>
                <a:spcPts val="100"/>
              </a:spcBef>
              <a:buFont typeface="Arial" panose="020B0604020202020204" pitchFamily="34" charset="0"/>
              <a:buChar char="•"/>
              <a:tabLst>
                <a:tab pos="139700" algn="l"/>
              </a:tabLst>
            </a:pPr>
            <a:r>
              <a:rPr lang="en-US" sz="4000" b="1" dirty="0">
                <a:solidFill>
                  <a:srgbClr val="FFC000"/>
                </a:solidFill>
                <a:cs typeface="Source Sans Pro Light"/>
              </a:rPr>
              <a:t>WebAdvisor</a:t>
            </a:r>
          </a:p>
          <a:p>
            <a:pPr marL="755650" lvl="1" indent="-285750">
              <a:spcBef>
                <a:spcPts val="100"/>
              </a:spcBef>
              <a:buFont typeface="Arial" panose="020B0604020202020204" pitchFamily="34" charset="0"/>
              <a:buChar char="•"/>
              <a:tabLst>
                <a:tab pos="139700" algn="l"/>
              </a:tabLst>
            </a:pPr>
            <a:r>
              <a:rPr lang="en-US" sz="3200" dirty="0">
                <a:cs typeface="Source Sans Pro Light"/>
              </a:rPr>
              <a:t>WebAdvisor Overview</a:t>
            </a:r>
          </a:p>
          <a:p>
            <a:pPr marL="755650" lvl="1" indent="-285750">
              <a:spcBef>
                <a:spcPts val="100"/>
              </a:spcBef>
              <a:buFont typeface="Arial" panose="020B0604020202020204" pitchFamily="34" charset="0"/>
              <a:buChar char="•"/>
              <a:tabLst>
                <a:tab pos="139700" algn="l"/>
              </a:tabLst>
            </a:pPr>
            <a:r>
              <a:rPr lang="en-US" sz="3200" dirty="0">
                <a:cs typeface="Source Sans Pro Light"/>
              </a:rPr>
              <a:t>Accessing WebAdvisor</a:t>
            </a:r>
          </a:p>
          <a:p>
            <a:pPr marL="755650" lvl="1" indent="-285750">
              <a:spcBef>
                <a:spcPts val="100"/>
              </a:spcBef>
              <a:buFont typeface="Arial" panose="020B0604020202020204" pitchFamily="34" charset="0"/>
              <a:buChar char="•"/>
              <a:tabLst>
                <a:tab pos="139700" algn="l"/>
              </a:tabLst>
            </a:pPr>
            <a:endParaRPr lang="en-US" sz="3200" dirty="0">
              <a:cs typeface="Source Sans Pro Light"/>
            </a:endParaRPr>
          </a:p>
          <a:p>
            <a:pPr marL="755650" lvl="1" indent="-285750">
              <a:spcBef>
                <a:spcPts val="100"/>
              </a:spcBef>
              <a:buFont typeface="Arial" panose="020B0604020202020204" pitchFamily="34" charset="0"/>
              <a:buChar char="•"/>
              <a:tabLst>
                <a:tab pos="139700" algn="l"/>
              </a:tabLst>
            </a:pPr>
            <a:endParaRPr lang="en-US" sz="3200" dirty="0">
              <a:cs typeface="Source Sans Pro Light"/>
            </a:endParaRPr>
          </a:p>
        </p:txBody>
      </p:sp>
      <p:sp>
        <p:nvSpPr>
          <p:cNvPr id="11" name="object 11">
            <a:extLst>
              <a:ext uri="{FF2B5EF4-FFF2-40B4-BE49-F238E27FC236}">
                <a16:creationId xmlns:a16="http://schemas.microsoft.com/office/drawing/2014/main" id="{7D54E677-2AAB-4FA3-9F3A-7CBB43D607E2}"/>
              </a:ext>
            </a:extLst>
          </p:cNvPr>
          <p:cNvSpPr txBox="1"/>
          <p:nvPr/>
        </p:nvSpPr>
        <p:spPr>
          <a:xfrm>
            <a:off x="9733756" y="1846074"/>
            <a:ext cx="6770370" cy="6406882"/>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sz="4000" b="1" dirty="0">
                <a:solidFill>
                  <a:schemeClr val="accent6">
                    <a:lumMod val="50000"/>
                  </a:schemeClr>
                </a:solidFill>
                <a:cs typeface="Source Sans Pro Light"/>
              </a:rPr>
              <a:t>Self Service</a:t>
            </a:r>
            <a:r>
              <a:rPr lang="en-US" sz="4000" dirty="0">
                <a:solidFill>
                  <a:schemeClr val="accent6">
                    <a:lumMod val="50000"/>
                  </a:schemeClr>
                </a:solidFill>
                <a:cs typeface="Source Sans Pro Light"/>
              </a:rPr>
              <a:t> </a:t>
            </a:r>
          </a:p>
          <a:p>
            <a:pPr marL="755650" lvl="1" indent="-285750">
              <a:spcBef>
                <a:spcPts val="100"/>
              </a:spcBef>
              <a:buFont typeface="Arial" panose="020B0604020202020204" pitchFamily="34" charset="0"/>
              <a:buChar char="•"/>
              <a:tabLst>
                <a:tab pos="139700" algn="l"/>
              </a:tabLst>
            </a:pPr>
            <a:r>
              <a:rPr lang="en-US" sz="3200" dirty="0">
                <a:cs typeface="Source Sans Pro Light"/>
              </a:rPr>
              <a:t>Self Service Overview</a:t>
            </a:r>
          </a:p>
          <a:p>
            <a:pPr marL="755650" lvl="1" indent="-285750">
              <a:spcBef>
                <a:spcPts val="100"/>
              </a:spcBef>
              <a:buFont typeface="Arial" panose="020B0604020202020204" pitchFamily="34" charset="0"/>
              <a:buChar char="•"/>
              <a:tabLst>
                <a:tab pos="139700" algn="l"/>
              </a:tabLst>
            </a:pPr>
            <a:r>
              <a:rPr lang="en-US" sz="3200" dirty="0">
                <a:cs typeface="Source Sans Pro Light"/>
              </a:rPr>
              <a:t>Logging into Self Service / Demo</a:t>
            </a:r>
          </a:p>
          <a:p>
            <a:pPr marL="755650" lvl="1" indent="-285750">
              <a:spcBef>
                <a:spcPts val="100"/>
              </a:spcBef>
              <a:buFont typeface="Arial" panose="020B0604020202020204" pitchFamily="34" charset="0"/>
              <a:buChar char="•"/>
              <a:tabLst>
                <a:tab pos="139700" algn="l"/>
              </a:tabLst>
            </a:pPr>
            <a:r>
              <a:rPr lang="en-US" sz="3200" dirty="0">
                <a:cs typeface="Source Sans Pro Light"/>
              </a:rPr>
              <a:t>User Profile</a:t>
            </a:r>
          </a:p>
          <a:p>
            <a:pPr marL="755650" lvl="1" indent="-285750">
              <a:spcBef>
                <a:spcPts val="100"/>
              </a:spcBef>
              <a:buFont typeface="Arial" panose="020B0604020202020204" pitchFamily="34" charset="0"/>
              <a:buChar char="•"/>
              <a:tabLst>
                <a:tab pos="139700" algn="l"/>
              </a:tabLst>
            </a:pPr>
            <a:r>
              <a:rPr lang="en-US" sz="3200" dirty="0">
                <a:cs typeface="Source Sans Pro Light"/>
              </a:rPr>
              <a:t>Self Service Icons</a:t>
            </a:r>
            <a:br>
              <a:rPr lang="en-US" sz="3200" dirty="0">
                <a:cs typeface="Source Sans Pro Light"/>
              </a:rPr>
            </a:br>
            <a:endParaRPr lang="en-US" sz="3200" dirty="0">
              <a:cs typeface="Source Sans Pro Light"/>
            </a:endParaRPr>
          </a:p>
          <a:p>
            <a:pPr marL="298450" indent="-285750">
              <a:spcBef>
                <a:spcPts val="100"/>
              </a:spcBef>
              <a:buFont typeface="Arial" panose="020B0604020202020204" pitchFamily="34" charset="0"/>
              <a:buChar char="•"/>
              <a:tabLst>
                <a:tab pos="139700" algn="l"/>
              </a:tabLst>
            </a:pPr>
            <a:r>
              <a:rPr lang="en-US" sz="4000" b="1" dirty="0">
                <a:solidFill>
                  <a:schemeClr val="accent6">
                    <a:lumMod val="75000"/>
                  </a:schemeClr>
                </a:solidFill>
                <a:cs typeface="Source Sans Pro Light"/>
              </a:rPr>
              <a:t>Informer</a:t>
            </a:r>
          </a:p>
          <a:p>
            <a:pPr marL="755650" lvl="1" indent="-285750">
              <a:spcBef>
                <a:spcPts val="100"/>
              </a:spcBef>
              <a:buFont typeface="Arial" panose="020B0604020202020204" pitchFamily="34" charset="0"/>
              <a:buChar char="•"/>
              <a:tabLst>
                <a:tab pos="139700" algn="l"/>
              </a:tabLst>
            </a:pPr>
            <a:r>
              <a:rPr lang="en-US" sz="3200" dirty="0">
                <a:cs typeface="Source Sans Pro Light"/>
              </a:rPr>
              <a:t>Informer Overview</a:t>
            </a:r>
          </a:p>
          <a:p>
            <a:pPr marL="755650" lvl="1" indent="-285750">
              <a:spcBef>
                <a:spcPts val="100"/>
              </a:spcBef>
              <a:buFont typeface="Arial" panose="020B0604020202020204" pitchFamily="34" charset="0"/>
              <a:buChar char="•"/>
              <a:tabLst>
                <a:tab pos="139700" algn="l"/>
              </a:tabLst>
            </a:pPr>
            <a:r>
              <a:rPr lang="en-US" sz="3200" dirty="0">
                <a:cs typeface="Source Sans Pro Light"/>
              </a:rPr>
              <a:t>Accessing Informer / Demo</a:t>
            </a:r>
          </a:p>
          <a:p>
            <a:pPr marL="755650" lvl="1" indent="-285750">
              <a:spcBef>
                <a:spcPts val="100"/>
              </a:spcBef>
              <a:buFont typeface="Arial" panose="020B0604020202020204" pitchFamily="34" charset="0"/>
              <a:buChar char="•"/>
              <a:tabLst>
                <a:tab pos="139700" algn="l"/>
              </a:tabLst>
            </a:pPr>
            <a:r>
              <a:rPr lang="en-US" sz="3200" dirty="0">
                <a:cs typeface="Source Sans Pro Light"/>
              </a:rPr>
              <a:t>Running Reports in Informer</a:t>
            </a:r>
            <a:br>
              <a:rPr lang="en-US" sz="3200" dirty="0">
                <a:cs typeface="Source Sans Pro Light"/>
              </a:rPr>
            </a:br>
            <a:endParaRPr lang="en-US" sz="3200" dirty="0">
              <a:cs typeface="Source Sans Pro Light"/>
            </a:endParaRPr>
          </a:p>
          <a:p>
            <a:pPr marL="298450" indent="-285750">
              <a:spcBef>
                <a:spcPts val="100"/>
              </a:spcBef>
              <a:buFont typeface="Arial" panose="020B0604020202020204" pitchFamily="34" charset="0"/>
              <a:buChar char="•"/>
              <a:tabLst>
                <a:tab pos="139700" algn="l"/>
              </a:tabLst>
            </a:pPr>
            <a:r>
              <a:rPr lang="en-US" sz="4000" b="1" dirty="0">
                <a:cs typeface="Source Sans Pro Light"/>
              </a:rPr>
              <a:t>Questions?</a:t>
            </a:r>
            <a:endParaRPr b="1" dirty="0">
              <a:cs typeface="Source Sans Pro Light"/>
            </a:endParaRPr>
          </a:p>
        </p:txBody>
      </p:sp>
    </p:spTree>
    <p:extLst>
      <p:ext uri="{BB962C8B-B14F-4D97-AF65-F5344CB8AC3E}">
        <p14:creationId xmlns:p14="http://schemas.microsoft.com/office/powerpoint/2010/main" val="163945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41687D10-B619-4BAA-A149-296A58074E86}"/>
              </a:ext>
            </a:extLst>
          </p:cNvPr>
          <p:cNvGrpSpPr/>
          <p:nvPr/>
        </p:nvGrpSpPr>
        <p:grpSpPr>
          <a:xfrm>
            <a:off x="-19844" y="3136900"/>
            <a:ext cx="3246864" cy="828000"/>
            <a:chOff x="-1" y="546100"/>
            <a:chExt cx="4876800" cy="828000"/>
          </a:xfrm>
          <a:solidFill>
            <a:srgbClr val="00B0F0"/>
          </a:solidFill>
        </p:grpSpPr>
        <p:sp>
          <p:nvSpPr>
            <p:cNvPr id="42" name="object 25">
              <a:extLst>
                <a:ext uri="{FF2B5EF4-FFF2-40B4-BE49-F238E27FC236}">
                  <a16:creationId xmlns:a16="http://schemas.microsoft.com/office/drawing/2014/main" id="{5352E0C6-4B3D-49BB-9D86-6E69AB75561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43" name="object 25">
              <a:extLst>
                <a:ext uri="{FF2B5EF4-FFF2-40B4-BE49-F238E27FC236}">
                  <a16:creationId xmlns:a16="http://schemas.microsoft.com/office/drawing/2014/main" id="{FE92BB60-0BE5-4D92-A126-C7E5264FE64A}"/>
                </a:ext>
              </a:extLst>
            </p:cNvPr>
            <p:cNvSpPr/>
            <p:nvPr/>
          </p:nvSpPr>
          <p:spPr>
            <a:xfrm>
              <a:off x="1620042"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10" name="object 10"/>
          <p:cNvSpPr txBox="1"/>
          <p:nvPr/>
        </p:nvSpPr>
        <p:spPr>
          <a:xfrm>
            <a:off x="970756" y="1689100"/>
            <a:ext cx="17145000" cy="1531701"/>
          </a:xfrm>
          <a:prstGeom prst="rect">
            <a:avLst/>
          </a:prstGeom>
        </p:spPr>
        <p:txBody>
          <a:bodyPr vert="horz" wrap="square" lIns="0" tIns="5080" rIns="0" bIns="0" rtlCol="0">
            <a:spAutoFit/>
          </a:bodyPr>
          <a:lstStyle/>
          <a:p>
            <a:pPr marL="12700" marR="5080" algn="just">
              <a:lnSpc>
                <a:spcPct val="104200"/>
              </a:lnSpc>
              <a:spcBef>
                <a:spcPts val="40"/>
              </a:spcBef>
            </a:pPr>
            <a:r>
              <a:rPr lang="en-US" sz="2000" dirty="0">
                <a:solidFill>
                  <a:srgbClr val="454545"/>
                </a:solidFill>
                <a:cs typeface="Source Sans Pro Light"/>
              </a:rPr>
              <a:t>Colleague is the software used by entities within the Santa Clarita Community College District to manage and maintain data in support of academic and business practices. Data in Colleague is maintained through the use of the Colleague User Interface and is entered in real-time. This ensures that anyone accessing Colleague is presented with the most recent information. The information in Colleague is shared through WebAdvisor, Self Service, Informer, and other applications needing access to institutional information.</a:t>
            </a:r>
          </a:p>
          <a:p>
            <a:pPr marL="12700" marR="5080" algn="just">
              <a:lnSpc>
                <a:spcPct val="104200"/>
              </a:lnSpc>
              <a:spcBef>
                <a:spcPts val="40"/>
              </a:spcBef>
            </a:pPr>
            <a:endParaRPr sz="1600" dirty="0">
              <a:cs typeface="Source Sans Pro Light"/>
            </a:endParaRPr>
          </a:p>
        </p:txBody>
      </p:sp>
      <p:sp>
        <p:nvSpPr>
          <p:cNvPr id="11" name="object 11"/>
          <p:cNvSpPr txBox="1"/>
          <p:nvPr/>
        </p:nvSpPr>
        <p:spPr>
          <a:xfrm>
            <a:off x="327116" y="4264764"/>
            <a:ext cx="7577840" cy="1133644"/>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dirty="0">
                <a:cs typeface="Source Sans Pro Light"/>
              </a:rPr>
              <a:t>Colleague UI (User Interface) is an Enterprise Resource Planning system used by COC to manage Student, Finance, and Human Resources data and other critical functions</a:t>
            </a:r>
          </a:p>
          <a:p>
            <a:pPr marL="298450" indent="-285750">
              <a:spcBef>
                <a:spcPts val="100"/>
              </a:spcBef>
              <a:buFont typeface="Arial" panose="020B0604020202020204" pitchFamily="34" charset="0"/>
              <a:buChar char="•"/>
              <a:tabLst>
                <a:tab pos="139700" algn="l"/>
              </a:tabLst>
            </a:pPr>
            <a:r>
              <a:rPr lang="en-US" dirty="0">
                <a:cs typeface="Source Sans Pro Light"/>
              </a:rPr>
              <a:t>Access to this system is controlled and requires granted security</a:t>
            </a:r>
            <a:endParaRPr lang="en-US" sz="1600" dirty="0">
              <a:cs typeface="Source Sans Pro Light"/>
            </a:endParaRPr>
          </a:p>
        </p:txBody>
      </p:sp>
      <p:sp>
        <p:nvSpPr>
          <p:cNvPr id="22" name="object 22"/>
          <p:cNvSpPr txBox="1"/>
          <p:nvPr/>
        </p:nvSpPr>
        <p:spPr>
          <a:xfrm>
            <a:off x="665956" y="3319452"/>
            <a:ext cx="4806156" cy="443711"/>
          </a:xfrm>
          <a:prstGeom prst="rect">
            <a:avLst/>
          </a:prstGeom>
        </p:spPr>
        <p:txBody>
          <a:bodyPr vert="horz" wrap="square" lIns="0" tIns="12700" rIns="0" bIns="0" rtlCol="0">
            <a:spAutoFit/>
          </a:bodyPr>
          <a:lstStyle/>
          <a:p>
            <a:pPr marL="12700">
              <a:spcBef>
                <a:spcPts val="100"/>
              </a:spcBef>
            </a:pPr>
            <a:r>
              <a:rPr lang="en-US" sz="2800" spc="-10" dirty="0">
                <a:solidFill>
                  <a:srgbClr val="FFFFFF"/>
                </a:solidFill>
                <a:cs typeface="Source Sans Pro Light"/>
              </a:rPr>
              <a:t>Colleague UI</a:t>
            </a:r>
            <a:endParaRPr sz="2800" dirty="0">
              <a:cs typeface="Source Sans Pro Light"/>
            </a:endParaRPr>
          </a:p>
        </p:txBody>
      </p:sp>
      <p:sp>
        <p:nvSpPr>
          <p:cNvPr id="23" name="object 23"/>
          <p:cNvSpPr/>
          <p:nvPr/>
        </p:nvSpPr>
        <p:spPr>
          <a:xfrm>
            <a:off x="8644731" y="3150657"/>
            <a:ext cx="3256756" cy="828000"/>
          </a:xfrm>
          <a:custGeom>
            <a:avLst/>
            <a:gdLst/>
            <a:ahLst/>
            <a:cxnLst/>
            <a:rect l="l" t="t" r="r" b="b"/>
            <a:pathLst>
              <a:path w="1909445" h="437514">
                <a:moveTo>
                  <a:pt x="1690241" y="0"/>
                </a:moveTo>
                <a:lnTo>
                  <a:pt x="0" y="0"/>
                </a:lnTo>
                <a:lnTo>
                  <a:pt x="0" y="437154"/>
                </a:lnTo>
                <a:lnTo>
                  <a:pt x="1690241" y="437154"/>
                </a:lnTo>
                <a:lnTo>
                  <a:pt x="1740359" y="431381"/>
                </a:lnTo>
                <a:lnTo>
                  <a:pt x="1786366" y="414937"/>
                </a:lnTo>
                <a:lnTo>
                  <a:pt x="1826950" y="389135"/>
                </a:lnTo>
                <a:lnTo>
                  <a:pt x="1860800" y="355285"/>
                </a:lnTo>
                <a:lnTo>
                  <a:pt x="1886602" y="314701"/>
                </a:lnTo>
                <a:lnTo>
                  <a:pt x="1903046" y="268694"/>
                </a:lnTo>
                <a:lnTo>
                  <a:pt x="1908818" y="218577"/>
                </a:lnTo>
                <a:lnTo>
                  <a:pt x="1903046" y="168459"/>
                </a:lnTo>
                <a:lnTo>
                  <a:pt x="1886602" y="122452"/>
                </a:lnTo>
                <a:lnTo>
                  <a:pt x="1860800" y="81868"/>
                </a:lnTo>
                <a:lnTo>
                  <a:pt x="1826950" y="48018"/>
                </a:lnTo>
                <a:lnTo>
                  <a:pt x="1786366" y="22216"/>
                </a:lnTo>
                <a:lnTo>
                  <a:pt x="1740359" y="5772"/>
                </a:lnTo>
                <a:lnTo>
                  <a:pt x="1690241" y="0"/>
                </a:lnTo>
                <a:close/>
              </a:path>
            </a:pathLst>
          </a:custGeom>
          <a:solidFill>
            <a:srgbClr val="FFBF00"/>
          </a:solidFill>
        </p:spPr>
        <p:txBody>
          <a:bodyPr wrap="square" lIns="0" tIns="0" rIns="0" bIns="0" rtlCol="0"/>
          <a:lstStyle/>
          <a:p>
            <a:endParaRPr dirty="0"/>
          </a:p>
        </p:txBody>
      </p:sp>
      <p:sp>
        <p:nvSpPr>
          <p:cNvPr id="24" name="object 24"/>
          <p:cNvSpPr txBox="1"/>
          <p:nvPr/>
        </p:nvSpPr>
        <p:spPr>
          <a:xfrm>
            <a:off x="9310687" y="3342802"/>
            <a:ext cx="2478008" cy="443711"/>
          </a:xfrm>
          <a:prstGeom prst="rect">
            <a:avLst/>
          </a:prstGeom>
        </p:spPr>
        <p:txBody>
          <a:bodyPr vert="horz" wrap="square" lIns="0" tIns="12700" rIns="0" bIns="0" rtlCol="0">
            <a:spAutoFit/>
          </a:bodyPr>
          <a:lstStyle/>
          <a:p>
            <a:pPr marL="12700">
              <a:spcBef>
                <a:spcPts val="100"/>
              </a:spcBef>
            </a:pPr>
            <a:r>
              <a:rPr lang="en-US" sz="2800" spc="5" dirty="0">
                <a:solidFill>
                  <a:srgbClr val="FFFFFF"/>
                </a:solidFill>
                <a:cs typeface="Source Sans Pro Light"/>
              </a:rPr>
              <a:t>WebAdvisor</a:t>
            </a:r>
            <a:endParaRPr sz="2800" dirty="0">
              <a:cs typeface="Source Sans Pro Light"/>
            </a:endParaRPr>
          </a:p>
        </p:txBody>
      </p:sp>
      <p:sp>
        <p:nvSpPr>
          <p:cNvPr id="25" name="object 25"/>
          <p:cNvSpPr/>
          <p:nvPr/>
        </p:nvSpPr>
        <p:spPr>
          <a:xfrm>
            <a:off x="-794" y="5880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chemeClr val="accent6">
              <a:lumMod val="50000"/>
            </a:schemeClr>
          </a:solidFill>
        </p:spPr>
        <p:txBody>
          <a:bodyPr wrap="square" lIns="0" tIns="0" rIns="0" bIns="0" rtlCol="0"/>
          <a:lstStyle/>
          <a:p>
            <a:endParaRPr dirty="0"/>
          </a:p>
        </p:txBody>
      </p:sp>
      <p:sp>
        <p:nvSpPr>
          <p:cNvPr id="26" name="object 26"/>
          <p:cNvSpPr txBox="1"/>
          <p:nvPr/>
        </p:nvSpPr>
        <p:spPr>
          <a:xfrm>
            <a:off x="665162" y="6072245"/>
            <a:ext cx="2561858" cy="443711"/>
          </a:xfrm>
          <a:prstGeom prst="rect">
            <a:avLst/>
          </a:prstGeom>
        </p:spPr>
        <p:txBody>
          <a:bodyPr vert="horz" wrap="square" lIns="0" tIns="12700" rIns="0" bIns="0" rtlCol="0">
            <a:spAutoFit/>
          </a:bodyPr>
          <a:lstStyle/>
          <a:p>
            <a:pPr marL="12700">
              <a:spcBef>
                <a:spcPts val="100"/>
              </a:spcBef>
            </a:pPr>
            <a:r>
              <a:rPr lang="en-US" sz="2800" spc="-30" dirty="0">
                <a:solidFill>
                  <a:srgbClr val="FFFFFF"/>
                </a:solidFill>
                <a:cs typeface="Source Sans Pro Light"/>
              </a:rPr>
              <a:t>Self Service</a:t>
            </a:r>
            <a:endParaRPr sz="2800" dirty="0">
              <a:cs typeface="Source Sans Pro Light"/>
            </a:endParaRPr>
          </a:p>
        </p:txBody>
      </p:sp>
      <p:sp>
        <p:nvSpPr>
          <p:cNvPr id="18" name="object 23">
            <a:extLst>
              <a:ext uri="{FF2B5EF4-FFF2-40B4-BE49-F238E27FC236}">
                <a16:creationId xmlns:a16="http://schemas.microsoft.com/office/drawing/2014/main" id="{F141BA91-D3B2-4B0C-8219-C2DE6C3F4FE5}"/>
              </a:ext>
            </a:extLst>
          </p:cNvPr>
          <p:cNvSpPr/>
          <p:nvPr/>
        </p:nvSpPr>
        <p:spPr>
          <a:xfrm>
            <a:off x="8768675" y="5880100"/>
            <a:ext cx="3256756" cy="828000"/>
          </a:xfrm>
          <a:custGeom>
            <a:avLst/>
            <a:gdLst/>
            <a:ahLst/>
            <a:cxnLst/>
            <a:rect l="l" t="t" r="r" b="b"/>
            <a:pathLst>
              <a:path w="1909445" h="437514">
                <a:moveTo>
                  <a:pt x="1690241" y="0"/>
                </a:moveTo>
                <a:lnTo>
                  <a:pt x="0" y="0"/>
                </a:lnTo>
                <a:lnTo>
                  <a:pt x="0" y="437154"/>
                </a:lnTo>
                <a:lnTo>
                  <a:pt x="1690241" y="437154"/>
                </a:lnTo>
                <a:lnTo>
                  <a:pt x="1740359" y="431381"/>
                </a:lnTo>
                <a:lnTo>
                  <a:pt x="1786366" y="414937"/>
                </a:lnTo>
                <a:lnTo>
                  <a:pt x="1826950" y="389135"/>
                </a:lnTo>
                <a:lnTo>
                  <a:pt x="1860800" y="355285"/>
                </a:lnTo>
                <a:lnTo>
                  <a:pt x="1886602" y="314701"/>
                </a:lnTo>
                <a:lnTo>
                  <a:pt x="1903046" y="268694"/>
                </a:lnTo>
                <a:lnTo>
                  <a:pt x="1908818" y="218577"/>
                </a:lnTo>
                <a:lnTo>
                  <a:pt x="1903046" y="168459"/>
                </a:lnTo>
                <a:lnTo>
                  <a:pt x="1886602" y="122452"/>
                </a:lnTo>
                <a:lnTo>
                  <a:pt x="1860800" y="81868"/>
                </a:lnTo>
                <a:lnTo>
                  <a:pt x="1826950" y="48018"/>
                </a:lnTo>
                <a:lnTo>
                  <a:pt x="1786366" y="22216"/>
                </a:lnTo>
                <a:lnTo>
                  <a:pt x="1740359" y="5772"/>
                </a:lnTo>
                <a:lnTo>
                  <a:pt x="1690241" y="0"/>
                </a:lnTo>
                <a:close/>
              </a:path>
            </a:pathLst>
          </a:custGeom>
          <a:solidFill>
            <a:schemeClr val="accent6">
              <a:lumMod val="75000"/>
            </a:schemeClr>
          </a:solidFill>
        </p:spPr>
        <p:txBody>
          <a:bodyPr wrap="square" lIns="0" tIns="0" rIns="0" bIns="0" rtlCol="0"/>
          <a:lstStyle/>
          <a:p>
            <a:endParaRPr dirty="0"/>
          </a:p>
        </p:txBody>
      </p:sp>
      <p:sp>
        <p:nvSpPr>
          <p:cNvPr id="19" name="object 24">
            <a:extLst>
              <a:ext uri="{FF2B5EF4-FFF2-40B4-BE49-F238E27FC236}">
                <a16:creationId xmlns:a16="http://schemas.microsoft.com/office/drawing/2014/main" id="{C1CBE51F-0BF5-4D83-96AC-A3E31F50EB57}"/>
              </a:ext>
            </a:extLst>
          </p:cNvPr>
          <p:cNvSpPr txBox="1"/>
          <p:nvPr/>
        </p:nvSpPr>
        <p:spPr>
          <a:xfrm>
            <a:off x="9434631" y="6072245"/>
            <a:ext cx="2478008" cy="443711"/>
          </a:xfrm>
          <a:prstGeom prst="rect">
            <a:avLst/>
          </a:prstGeom>
        </p:spPr>
        <p:txBody>
          <a:bodyPr vert="horz" wrap="square" lIns="0" tIns="12700" rIns="0" bIns="0" rtlCol="0">
            <a:spAutoFit/>
          </a:bodyPr>
          <a:lstStyle/>
          <a:p>
            <a:pPr marL="12700">
              <a:spcBef>
                <a:spcPts val="100"/>
              </a:spcBef>
            </a:pPr>
            <a:r>
              <a:rPr lang="en-US" sz="2800" spc="5" dirty="0">
                <a:solidFill>
                  <a:srgbClr val="FFFFFF"/>
                </a:solidFill>
                <a:cs typeface="Source Sans Pro Light"/>
              </a:rPr>
              <a:t>Informer</a:t>
            </a:r>
            <a:endParaRPr sz="2800" dirty="0">
              <a:cs typeface="Source Sans Pro Light"/>
            </a:endParaRPr>
          </a:p>
        </p:txBody>
      </p:sp>
      <p:sp>
        <p:nvSpPr>
          <p:cNvPr id="20" name="object 11">
            <a:extLst>
              <a:ext uri="{FF2B5EF4-FFF2-40B4-BE49-F238E27FC236}">
                <a16:creationId xmlns:a16="http://schemas.microsoft.com/office/drawing/2014/main" id="{BD2766E5-129A-4075-9CFF-C03AE7053D6C}"/>
              </a:ext>
            </a:extLst>
          </p:cNvPr>
          <p:cNvSpPr txBox="1"/>
          <p:nvPr/>
        </p:nvSpPr>
        <p:spPr>
          <a:xfrm>
            <a:off x="327116" y="7099300"/>
            <a:ext cx="7958840" cy="3400931"/>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dirty="0">
                <a:cs typeface="Source Sans Pro Light"/>
              </a:rPr>
              <a:t>Ellucian’s new interactive robust web application that enables users to interact with their individual information in the Colleague databases</a:t>
            </a:r>
          </a:p>
          <a:p>
            <a:pPr marL="298450" indent="-285750">
              <a:spcBef>
                <a:spcPts val="100"/>
              </a:spcBef>
              <a:buFont typeface="Arial" panose="020B0604020202020204" pitchFamily="34" charset="0"/>
              <a:buChar char="•"/>
              <a:tabLst>
                <a:tab pos="139700" algn="l"/>
              </a:tabLst>
            </a:pPr>
            <a:r>
              <a:rPr lang="en-US" dirty="0">
                <a:cs typeface="Source Sans Pro Light"/>
              </a:rPr>
              <a:t>The successor to WebAdvisor</a:t>
            </a:r>
          </a:p>
          <a:p>
            <a:pPr marL="298450" indent="-285750">
              <a:spcBef>
                <a:spcPts val="100"/>
              </a:spcBef>
              <a:buFont typeface="Arial" panose="020B0604020202020204" pitchFamily="34" charset="0"/>
              <a:buChar char="•"/>
              <a:tabLst>
                <a:tab pos="139700" algn="l"/>
              </a:tabLst>
            </a:pPr>
            <a:r>
              <a:rPr lang="en-US" dirty="0">
                <a:cs typeface="Source Sans Pro Light"/>
              </a:rPr>
              <a:t>Lets students and employees access Colleague processes using a web browser.  From anywhere.</a:t>
            </a:r>
          </a:p>
          <a:p>
            <a:pPr marL="298450" indent="-285750">
              <a:spcBef>
                <a:spcPts val="100"/>
              </a:spcBef>
              <a:buFont typeface="Arial" panose="020B0604020202020204" pitchFamily="34" charset="0"/>
              <a:buChar char="•"/>
              <a:tabLst>
                <a:tab pos="139700" algn="l"/>
              </a:tabLst>
            </a:pPr>
            <a:r>
              <a:rPr lang="en-US" dirty="0">
                <a:cs typeface="Source Sans Pro Light"/>
              </a:rPr>
              <a:t>Encompasses several modules that allow students to plan and register for classes (Student Planning), view their financial aid (Financial Aid), pay their tuition (Student Finance), and download 1098T tax forms (Tax Information)</a:t>
            </a:r>
          </a:p>
          <a:p>
            <a:pPr marL="298450" indent="-285750">
              <a:spcBef>
                <a:spcPts val="100"/>
              </a:spcBef>
              <a:buFont typeface="Arial" panose="020B0604020202020204" pitchFamily="34" charset="0"/>
              <a:buChar char="•"/>
              <a:tabLst>
                <a:tab pos="139700" algn="l"/>
              </a:tabLst>
            </a:pPr>
            <a:r>
              <a:rPr lang="en-US" dirty="0">
                <a:cs typeface="Source Sans Pro Light"/>
              </a:rPr>
              <a:t>Provides a way for faculty to perform Roster and Waitlist management functions (Faculty Overview)</a:t>
            </a:r>
          </a:p>
          <a:p>
            <a:pPr marL="298450" indent="-285750">
              <a:spcBef>
                <a:spcPts val="100"/>
              </a:spcBef>
              <a:buFont typeface="Arial" panose="020B0604020202020204" pitchFamily="34" charset="0"/>
              <a:buChar char="•"/>
              <a:tabLst>
                <a:tab pos="139700" algn="l"/>
              </a:tabLst>
            </a:pPr>
            <a:r>
              <a:rPr lang="en-US" dirty="0">
                <a:cs typeface="Source Sans Pro Light"/>
              </a:rPr>
              <a:t>Enables employees to change personal information such as address, phone number and email (User Profile)</a:t>
            </a:r>
            <a:endParaRPr sz="1600" dirty="0">
              <a:cs typeface="Source Sans Pro Light"/>
            </a:endParaRPr>
          </a:p>
        </p:txBody>
      </p:sp>
      <p:sp>
        <p:nvSpPr>
          <p:cNvPr id="21" name="object 11">
            <a:extLst>
              <a:ext uri="{FF2B5EF4-FFF2-40B4-BE49-F238E27FC236}">
                <a16:creationId xmlns:a16="http://schemas.microsoft.com/office/drawing/2014/main" id="{343846FA-96D7-4AED-B9B7-982E3EC7084D}"/>
              </a:ext>
            </a:extLst>
          </p:cNvPr>
          <p:cNvSpPr txBox="1"/>
          <p:nvPr/>
        </p:nvSpPr>
        <p:spPr>
          <a:xfrm>
            <a:off x="8768675" y="4251581"/>
            <a:ext cx="9649508" cy="1436291"/>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dirty="0">
                <a:cs typeface="Source Sans Pro Light"/>
              </a:rPr>
              <a:t>Colleague’s old web solution that is being phased out in favor of Self Service</a:t>
            </a:r>
          </a:p>
          <a:p>
            <a:pPr marL="298450" indent="-285750">
              <a:spcBef>
                <a:spcPts val="100"/>
              </a:spcBef>
              <a:buFont typeface="Arial" panose="020B0604020202020204" pitchFamily="34" charset="0"/>
              <a:buChar char="•"/>
              <a:tabLst>
                <a:tab pos="139700" algn="l"/>
              </a:tabLst>
            </a:pPr>
            <a:r>
              <a:rPr lang="en-US" dirty="0">
                <a:cs typeface="Source Sans Pro Light"/>
              </a:rPr>
              <a:t>Lets students and employees access Colleague processes using a web browser.  From anywhere.</a:t>
            </a:r>
          </a:p>
          <a:p>
            <a:pPr marL="298450" indent="-285750">
              <a:spcBef>
                <a:spcPts val="100"/>
              </a:spcBef>
              <a:buFont typeface="Arial" panose="020B0604020202020204" pitchFamily="34" charset="0"/>
              <a:buChar char="•"/>
              <a:tabLst>
                <a:tab pos="139700" algn="l"/>
              </a:tabLst>
            </a:pPr>
            <a:r>
              <a:rPr lang="en-US" dirty="0">
                <a:cs typeface="Source Sans Pro Light"/>
              </a:rPr>
              <a:t>Still used for Leave requests, some faculty functions, and authentication and tracking for outside services like transcripts and new student orientation</a:t>
            </a:r>
          </a:p>
          <a:p>
            <a:pPr marL="298450" indent="-285750">
              <a:spcBef>
                <a:spcPts val="100"/>
              </a:spcBef>
              <a:buFont typeface="Arial" panose="020B0604020202020204" pitchFamily="34" charset="0"/>
              <a:buChar char="•"/>
              <a:tabLst>
                <a:tab pos="139700" algn="l"/>
              </a:tabLst>
            </a:pPr>
            <a:r>
              <a:rPr lang="en-US" dirty="0">
                <a:cs typeface="Source Sans Pro Light"/>
              </a:rPr>
              <a:t>WebAdvisor support is ending June 30, 2022</a:t>
            </a:r>
            <a:endParaRPr sz="1600" dirty="0">
              <a:cs typeface="Source Sans Pro Light"/>
            </a:endParaRPr>
          </a:p>
        </p:txBody>
      </p:sp>
      <p:sp>
        <p:nvSpPr>
          <p:cNvPr id="27" name="object 11">
            <a:extLst>
              <a:ext uri="{FF2B5EF4-FFF2-40B4-BE49-F238E27FC236}">
                <a16:creationId xmlns:a16="http://schemas.microsoft.com/office/drawing/2014/main" id="{555E6627-D0F9-405C-8EC1-0DFADFDDD0DD}"/>
              </a:ext>
            </a:extLst>
          </p:cNvPr>
          <p:cNvSpPr txBox="1"/>
          <p:nvPr/>
        </p:nvSpPr>
        <p:spPr>
          <a:xfrm>
            <a:off x="8768675" y="7103295"/>
            <a:ext cx="9649508" cy="869469"/>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dirty="0">
                <a:cs typeface="Source Sans Pro Light"/>
              </a:rPr>
              <a:t>Informer delivers business intelligence and data analysis solutions for College of the Canyons</a:t>
            </a:r>
          </a:p>
          <a:p>
            <a:pPr marL="298450" indent="-285750">
              <a:spcBef>
                <a:spcPts val="100"/>
              </a:spcBef>
              <a:buFont typeface="Arial" panose="020B0604020202020204" pitchFamily="34" charset="0"/>
              <a:buChar char="•"/>
              <a:tabLst>
                <a:tab pos="139700" algn="l"/>
              </a:tabLst>
            </a:pPr>
            <a:r>
              <a:rPr lang="en-US" dirty="0">
                <a:cs typeface="Source Sans Pro Light"/>
              </a:rPr>
              <a:t>Faculty and staff can run reports using Informer based off of data in Colleague</a:t>
            </a:r>
          </a:p>
          <a:p>
            <a:pPr marL="298450" indent="-285750">
              <a:spcBef>
                <a:spcPts val="100"/>
              </a:spcBef>
              <a:buFont typeface="Arial" panose="020B0604020202020204" pitchFamily="34" charset="0"/>
              <a:buChar char="•"/>
              <a:tabLst>
                <a:tab pos="139700" algn="l"/>
              </a:tabLst>
            </a:pPr>
            <a:r>
              <a:rPr lang="en-US" dirty="0">
                <a:cs typeface="Source Sans Pro Light"/>
              </a:rPr>
              <a:t>Informer is also used by Enterprise Applications to generate State and Federal Reporting</a:t>
            </a:r>
            <a:endParaRPr sz="1600" dirty="0">
              <a:cs typeface="Source Sans Pro Light"/>
            </a:endParaRPr>
          </a:p>
        </p:txBody>
      </p:sp>
      <p:grpSp>
        <p:nvGrpSpPr>
          <p:cNvPr id="28" name="Group 27">
            <a:extLst>
              <a:ext uri="{FF2B5EF4-FFF2-40B4-BE49-F238E27FC236}">
                <a16:creationId xmlns:a16="http://schemas.microsoft.com/office/drawing/2014/main" id="{498CE300-0D18-466A-823A-E71C13B47199}"/>
              </a:ext>
            </a:extLst>
          </p:cNvPr>
          <p:cNvGrpSpPr/>
          <p:nvPr/>
        </p:nvGrpSpPr>
        <p:grpSpPr>
          <a:xfrm>
            <a:off x="27327" y="712484"/>
            <a:ext cx="10798629" cy="828000"/>
            <a:chOff x="-1" y="546100"/>
            <a:chExt cx="3296715" cy="828000"/>
          </a:xfrm>
          <a:solidFill>
            <a:srgbClr val="002060"/>
          </a:solidFill>
        </p:grpSpPr>
        <p:sp>
          <p:nvSpPr>
            <p:cNvPr id="29" name="object 25">
              <a:extLst>
                <a:ext uri="{FF2B5EF4-FFF2-40B4-BE49-F238E27FC236}">
                  <a16:creationId xmlns:a16="http://schemas.microsoft.com/office/drawing/2014/main" id="{78B98102-1FCB-45C1-9DF2-9BE21BA24F61}"/>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30" name="object 25">
              <a:extLst>
                <a:ext uri="{FF2B5EF4-FFF2-40B4-BE49-F238E27FC236}">
                  <a16:creationId xmlns:a16="http://schemas.microsoft.com/office/drawing/2014/main" id="{722B9F85-2BC1-45F0-B0A8-2CEB8C46A137}"/>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31" name="object 9">
            <a:extLst>
              <a:ext uri="{FF2B5EF4-FFF2-40B4-BE49-F238E27FC236}">
                <a16:creationId xmlns:a16="http://schemas.microsoft.com/office/drawing/2014/main" id="{D2EB9D91-5A67-4CB0-8611-A70CED11AD17}"/>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Colleague Applications</a:t>
            </a:r>
            <a:endParaRPr sz="3200" b="1" dirty="0">
              <a:cs typeface="Source Sans Pro Light"/>
            </a:endParaRPr>
          </a:p>
        </p:txBody>
      </p:sp>
      <p:sp>
        <p:nvSpPr>
          <p:cNvPr id="2" name="Rectangle 1">
            <a:extLst>
              <a:ext uri="{FF2B5EF4-FFF2-40B4-BE49-F238E27FC236}">
                <a16:creationId xmlns:a16="http://schemas.microsoft.com/office/drawing/2014/main" id="{6691E874-8C55-4E66-8E50-A3CD5CE1334B}"/>
              </a:ext>
            </a:extLst>
          </p:cNvPr>
          <p:cNvSpPr/>
          <p:nvPr/>
        </p:nvSpPr>
        <p:spPr>
          <a:xfrm>
            <a:off x="10233117" y="9167688"/>
            <a:ext cx="4682240" cy="923330"/>
          </a:xfrm>
          <a:prstGeom prst="rect">
            <a:avLst/>
          </a:prstGeom>
        </p:spPr>
        <p:txBody>
          <a:bodyPr wrap="square">
            <a:spAutoFit/>
          </a:bodyPr>
          <a:lstStyle/>
          <a:p>
            <a:pPr algn="ctr"/>
            <a:r>
              <a:rPr lang="en-US" i="1" dirty="0"/>
              <a:t>In March 2012, Datatel merged with SunGard Higher Education to form Ellucian.  The name of the application changed to “Colleague”.</a:t>
            </a:r>
          </a:p>
        </p:txBody>
      </p:sp>
      <p:pic>
        <p:nvPicPr>
          <p:cNvPr id="3" name="Picture 2">
            <a:extLst>
              <a:ext uri="{FF2B5EF4-FFF2-40B4-BE49-F238E27FC236}">
                <a16:creationId xmlns:a16="http://schemas.microsoft.com/office/drawing/2014/main" id="{DBBDE13F-C420-4B0A-BA17-F10902B3332F}"/>
              </a:ext>
            </a:extLst>
          </p:cNvPr>
          <p:cNvPicPr>
            <a:picLocks noChangeAspect="1"/>
          </p:cNvPicPr>
          <p:nvPr/>
        </p:nvPicPr>
        <p:blipFill>
          <a:blip r:embed="rId3"/>
          <a:stretch>
            <a:fillRect/>
          </a:stretch>
        </p:blipFill>
        <p:spPr>
          <a:xfrm>
            <a:off x="10845098" y="8464565"/>
            <a:ext cx="2343270" cy="495325"/>
          </a:xfrm>
          <a:prstGeom prst="rect">
            <a:avLst/>
          </a:prstGeom>
        </p:spPr>
      </p:pic>
      <p:sp>
        <p:nvSpPr>
          <p:cNvPr id="32" name="object 11">
            <a:extLst>
              <a:ext uri="{FF2B5EF4-FFF2-40B4-BE49-F238E27FC236}">
                <a16:creationId xmlns:a16="http://schemas.microsoft.com/office/drawing/2014/main" id="{48BAD8D1-E2E1-4DAB-B742-BE2BEAF1728F}"/>
              </a:ext>
            </a:extLst>
          </p:cNvPr>
          <p:cNvSpPr txBox="1"/>
          <p:nvPr/>
        </p:nvSpPr>
        <p:spPr>
          <a:xfrm>
            <a:off x="13272819" y="8437478"/>
            <a:ext cx="1027452" cy="566822"/>
          </a:xfrm>
          <a:prstGeom prst="rect">
            <a:avLst/>
          </a:prstGeom>
        </p:spPr>
        <p:txBody>
          <a:bodyPr vert="horz" wrap="square" lIns="0" tIns="12700" rIns="0" bIns="0" rtlCol="0">
            <a:spAutoFit/>
          </a:bodyPr>
          <a:lstStyle/>
          <a:p>
            <a:pPr marL="12700">
              <a:spcBef>
                <a:spcPts val="100"/>
              </a:spcBef>
              <a:tabLst>
                <a:tab pos="139700" algn="l"/>
              </a:tabLst>
            </a:pPr>
            <a:r>
              <a:rPr lang="en-US" sz="3600" b="1" dirty="0">
                <a:cs typeface="Source Sans Pro Light"/>
              </a:rPr>
              <a:t>???</a:t>
            </a:r>
            <a:endParaRPr sz="1600" b="1" dirty="0">
              <a:cs typeface="Source Sans Pro Light"/>
            </a:endParaRPr>
          </a:p>
        </p:txBody>
      </p:sp>
      <p:sp>
        <p:nvSpPr>
          <p:cNvPr id="4" name="Oval 3">
            <a:extLst>
              <a:ext uri="{FF2B5EF4-FFF2-40B4-BE49-F238E27FC236}">
                <a16:creationId xmlns:a16="http://schemas.microsoft.com/office/drawing/2014/main" id="{06DDCF08-5B2D-4592-80F4-FA1454679C70}"/>
              </a:ext>
            </a:extLst>
          </p:cNvPr>
          <p:cNvSpPr/>
          <p:nvPr/>
        </p:nvSpPr>
        <p:spPr>
          <a:xfrm>
            <a:off x="9733756" y="8166100"/>
            <a:ext cx="5486400" cy="2438400"/>
          </a:xfrm>
          <a:prstGeom prst="ellipse">
            <a:avLst/>
          </a:prstGeom>
          <a:noFill/>
          <a:ln w="603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63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2737CAB-187E-4985-9F44-C467A8557228}"/>
              </a:ext>
            </a:extLst>
          </p:cNvPr>
          <p:cNvGrpSpPr/>
          <p:nvPr/>
        </p:nvGrpSpPr>
        <p:grpSpPr>
          <a:xfrm>
            <a:off x="27327" y="712484"/>
            <a:ext cx="10798629" cy="828000"/>
            <a:chOff x="-1" y="546100"/>
            <a:chExt cx="3296715" cy="828000"/>
          </a:xfrm>
          <a:solidFill>
            <a:srgbClr val="002060"/>
          </a:solidFill>
        </p:grpSpPr>
        <p:sp>
          <p:nvSpPr>
            <p:cNvPr id="29" name="object 25">
              <a:extLst>
                <a:ext uri="{FF2B5EF4-FFF2-40B4-BE49-F238E27FC236}">
                  <a16:creationId xmlns:a16="http://schemas.microsoft.com/office/drawing/2014/main" id="{BE427734-8DE9-47A6-ADD5-AB5D12CFE94E}"/>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30" name="object 25">
              <a:extLst>
                <a:ext uri="{FF2B5EF4-FFF2-40B4-BE49-F238E27FC236}">
                  <a16:creationId xmlns:a16="http://schemas.microsoft.com/office/drawing/2014/main" id="{42CA943E-C5E4-41B4-AB3E-DF3A91B98408}"/>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31" name="object 9">
            <a:extLst>
              <a:ext uri="{FF2B5EF4-FFF2-40B4-BE49-F238E27FC236}">
                <a16:creationId xmlns:a16="http://schemas.microsoft.com/office/drawing/2014/main" id="{7773718C-C18F-4BBE-B66F-D1C3808AA9DC}"/>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Enterprise Applications System Map</a:t>
            </a:r>
            <a:endParaRPr sz="3200" b="1" dirty="0">
              <a:cs typeface="Source Sans Pro Light"/>
            </a:endParaRPr>
          </a:p>
        </p:txBody>
      </p:sp>
      <p:pic>
        <p:nvPicPr>
          <p:cNvPr id="8" name="Picture 7" descr="IT Services">
            <a:extLst>
              <a:ext uri="{FF2B5EF4-FFF2-40B4-BE49-F238E27FC236}">
                <a16:creationId xmlns:a16="http://schemas.microsoft.com/office/drawing/2014/main" id="{BEC99A0D-1350-4400-B3AA-F7E3D4B1D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184" y="9485261"/>
            <a:ext cx="2452914" cy="12264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83E23D-0268-4A1C-A20B-EBB2993A7780}"/>
              </a:ext>
            </a:extLst>
          </p:cNvPr>
          <p:cNvPicPr>
            <a:picLocks noChangeAspect="1"/>
          </p:cNvPicPr>
          <p:nvPr/>
        </p:nvPicPr>
        <p:blipFill>
          <a:blip r:embed="rId4"/>
          <a:stretch>
            <a:fillRect/>
          </a:stretch>
        </p:blipFill>
        <p:spPr>
          <a:xfrm>
            <a:off x="27327" y="1540484"/>
            <a:ext cx="16513857" cy="8502757"/>
          </a:xfrm>
          <a:prstGeom prst="rect">
            <a:avLst/>
          </a:prstGeom>
        </p:spPr>
      </p:pic>
    </p:spTree>
    <p:extLst>
      <p:ext uri="{BB962C8B-B14F-4D97-AF65-F5344CB8AC3E}">
        <p14:creationId xmlns:p14="http://schemas.microsoft.com/office/powerpoint/2010/main" val="89839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665956" y="738245"/>
            <a:ext cx="6172200" cy="948978"/>
          </a:xfrm>
          <a:prstGeom prst="rect">
            <a:avLst/>
          </a:prstGeom>
        </p:spPr>
        <p:txBody>
          <a:bodyPr vert="horz" wrap="square" lIns="0" tIns="12700" rIns="0" bIns="0" rtlCol="0">
            <a:spAutoFit/>
          </a:bodyPr>
          <a:lstStyle/>
          <a:p>
            <a:pPr marL="12700">
              <a:spcBef>
                <a:spcPts val="100"/>
              </a:spcBef>
            </a:pPr>
            <a:r>
              <a:rPr lang="en-US" sz="3200" spc="-5" dirty="0">
                <a:solidFill>
                  <a:srgbClr val="FFFFFF"/>
                </a:solidFill>
                <a:cs typeface="Source Sans Pro Light"/>
              </a:rPr>
              <a:t>How to Create a Ticket</a:t>
            </a:r>
            <a:endParaRPr lang="en-US" sz="3200" dirty="0">
              <a:cs typeface="Source Sans Pro Light"/>
            </a:endParaRPr>
          </a:p>
          <a:p>
            <a:pPr marL="12700">
              <a:spcBef>
                <a:spcPts val="100"/>
              </a:spcBef>
            </a:pPr>
            <a:endParaRPr sz="2800" dirty="0">
              <a:cs typeface="Source Sans Pro Light"/>
            </a:endParaRPr>
          </a:p>
        </p:txBody>
      </p:sp>
      <p:sp>
        <p:nvSpPr>
          <p:cNvPr id="26" name="object 26"/>
          <p:cNvSpPr txBox="1"/>
          <p:nvPr/>
        </p:nvSpPr>
        <p:spPr>
          <a:xfrm>
            <a:off x="665162" y="6072245"/>
            <a:ext cx="2561858" cy="443711"/>
          </a:xfrm>
          <a:prstGeom prst="rect">
            <a:avLst/>
          </a:prstGeom>
        </p:spPr>
        <p:txBody>
          <a:bodyPr vert="horz" wrap="square" lIns="0" tIns="12700" rIns="0" bIns="0" rtlCol="0">
            <a:spAutoFit/>
          </a:bodyPr>
          <a:lstStyle/>
          <a:p>
            <a:pPr marL="12700">
              <a:spcBef>
                <a:spcPts val="100"/>
              </a:spcBef>
            </a:pPr>
            <a:r>
              <a:rPr sz="2800" spc="-30" dirty="0">
                <a:solidFill>
                  <a:srgbClr val="FFFFFF"/>
                </a:solidFill>
                <a:cs typeface="Source Sans Pro Light"/>
              </a:rPr>
              <a:t>S</a:t>
            </a:r>
            <a:r>
              <a:rPr sz="2800" spc="-40" dirty="0">
                <a:solidFill>
                  <a:srgbClr val="FFFFFF"/>
                </a:solidFill>
                <a:cs typeface="Source Sans Pro Light"/>
              </a:rPr>
              <a:t>t</a:t>
            </a:r>
            <a:r>
              <a:rPr sz="2800" spc="-10" dirty="0">
                <a:solidFill>
                  <a:srgbClr val="FFFFFF"/>
                </a:solidFill>
                <a:cs typeface="Source Sans Pro Light"/>
              </a:rPr>
              <a:t>anda</a:t>
            </a:r>
            <a:r>
              <a:rPr sz="2800" spc="-25" dirty="0">
                <a:solidFill>
                  <a:srgbClr val="FFFFFF"/>
                </a:solidFill>
                <a:cs typeface="Source Sans Pro Light"/>
              </a:rPr>
              <a:t>r</a:t>
            </a:r>
            <a:r>
              <a:rPr sz="2800" dirty="0">
                <a:solidFill>
                  <a:srgbClr val="FFFFFF"/>
                </a:solidFill>
                <a:cs typeface="Source Sans Pro Light"/>
              </a:rPr>
              <a:t>ds</a:t>
            </a:r>
            <a:endParaRPr sz="2800" dirty="0">
              <a:cs typeface="Source Sans Pro Light"/>
            </a:endParaRPr>
          </a:p>
        </p:txBody>
      </p:sp>
      <p:sp>
        <p:nvSpPr>
          <p:cNvPr id="8" name="object 9">
            <a:extLst>
              <a:ext uri="{FF2B5EF4-FFF2-40B4-BE49-F238E27FC236}">
                <a16:creationId xmlns:a16="http://schemas.microsoft.com/office/drawing/2014/main" id="{11BF243C-8E9B-4D58-913D-3B1E4E3F6CC7}"/>
              </a:ext>
            </a:extLst>
          </p:cNvPr>
          <p:cNvSpPr txBox="1"/>
          <p:nvPr/>
        </p:nvSpPr>
        <p:spPr>
          <a:xfrm>
            <a:off x="665956" y="738245"/>
            <a:ext cx="6172200" cy="948978"/>
          </a:xfrm>
          <a:prstGeom prst="rect">
            <a:avLst/>
          </a:prstGeom>
        </p:spPr>
        <p:txBody>
          <a:bodyPr vert="horz" wrap="square" lIns="0" tIns="12700" rIns="0" bIns="0" rtlCol="0">
            <a:spAutoFit/>
          </a:bodyPr>
          <a:lstStyle/>
          <a:p>
            <a:pPr marL="12700">
              <a:spcBef>
                <a:spcPts val="100"/>
              </a:spcBef>
            </a:pPr>
            <a:r>
              <a:rPr lang="en-US" sz="3200" spc="-5" dirty="0">
                <a:solidFill>
                  <a:srgbClr val="FFFFFF"/>
                </a:solidFill>
                <a:cs typeface="Source Sans Pro Light"/>
              </a:rPr>
              <a:t>How to Request Access to Colleague</a:t>
            </a:r>
            <a:endParaRPr lang="en-US" sz="3200" dirty="0">
              <a:cs typeface="Source Sans Pro Light"/>
            </a:endParaRPr>
          </a:p>
          <a:p>
            <a:pPr marL="12700">
              <a:spcBef>
                <a:spcPts val="100"/>
              </a:spcBef>
            </a:pPr>
            <a:endParaRPr sz="2800" dirty="0">
              <a:cs typeface="Source Sans Pro Light"/>
            </a:endParaRPr>
          </a:p>
        </p:txBody>
      </p:sp>
      <p:grpSp>
        <p:nvGrpSpPr>
          <p:cNvPr id="10" name="Group 9">
            <a:extLst>
              <a:ext uri="{FF2B5EF4-FFF2-40B4-BE49-F238E27FC236}">
                <a16:creationId xmlns:a16="http://schemas.microsoft.com/office/drawing/2014/main" id="{0BD54AB9-FEF8-489F-8762-DCBADB4981D7}"/>
              </a:ext>
            </a:extLst>
          </p:cNvPr>
          <p:cNvGrpSpPr/>
          <p:nvPr/>
        </p:nvGrpSpPr>
        <p:grpSpPr>
          <a:xfrm>
            <a:off x="27327" y="712484"/>
            <a:ext cx="10798629" cy="828000"/>
            <a:chOff x="-1" y="546100"/>
            <a:chExt cx="3296715" cy="828000"/>
          </a:xfrm>
          <a:solidFill>
            <a:srgbClr val="002060"/>
          </a:solidFill>
        </p:grpSpPr>
        <p:sp>
          <p:nvSpPr>
            <p:cNvPr id="11" name="object 25">
              <a:extLst>
                <a:ext uri="{FF2B5EF4-FFF2-40B4-BE49-F238E27FC236}">
                  <a16:creationId xmlns:a16="http://schemas.microsoft.com/office/drawing/2014/main" id="{F345EA35-31CB-435B-AD4A-311ED4F2D29B}"/>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12" name="object 25">
              <a:extLst>
                <a:ext uri="{FF2B5EF4-FFF2-40B4-BE49-F238E27FC236}">
                  <a16:creationId xmlns:a16="http://schemas.microsoft.com/office/drawing/2014/main" id="{979ADEDD-E515-48C9-BF0C-0EDEA7E9E6F7}"/>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13" name="object 9">
            <a:extLst>
              <a:ext uri="{FF2B5EF4-FFF2-40B4-BE49-F238E27FC236}">
                <a16:creationId xmlns:a16="http://schemas.microsoft.com/office/drawing/2014/main" id="{921AFE70-2164-4361-A580-D759E4187D14}"/>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How to Get Help</a:t>
            </a:r>
            <a:endParaRPr sz="3200" b="1" dirty="0">
              <a:cs typeface="Source Sans Pro Light"/>
            </a:endParaRPr>
          </a:p>
        </p:txBody>
      </p:sp>
      <p:sp>
        <p:nvSpPr>
          <p:cNvPr id="14" name="Content Placeholder 2">
            <a:extLst>
              <a:ext uri="{FF2B5EF4-FFF2-40B4-BE49-F238E27FC236}">
                <a16:creationId xmlns:a16="http://schemas.microsoft.com/office/drawing/2014/main" id="{9DB425E8-61F3-429A-BBA3-97364A617D8B}"/>
              </a:ext>
            </a:extLst>
          </p:cNvPr>
          <p:cNvSpPr txBox="1">
            <a:spLocks/>
          </p:cNvSpPr>
          <p:nvPr/>
        </p:nvSpPr>
        <p:spPr>
          <a:xfrm>
            <a:off x="327116" y="1811646"/>
            <a:ext cx="17864840" cy="8259454"/>
          </a:xfrm>
          <a:prstGeom prst="rect">
            <a:avLst/>
          </a:prstGeom>
        </p:spPr>
        <p:txBody>
          <a:bodyPr lIns="91440" tIns="45720" rIns="91440" bIns="45720" anchor="t">
            <a:no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742950" indent="-742950">
              <a:buAutoNum type="arabicPeriod"/>
            </a:pPr>
            <a:r>
              <a:rPr lang="en-US" sz="3200" kern="0" dirty="0"/>
              <a:t>Call Computer Support/Help Desk at X3953 or 661-362-3953</a:t>
            </a:r>
            <a:endParaRPr lang="en-US" sz="3200" kern="0" dirty="0">
              <a:cs typeface="Calibri"/>
            </a:endParaRPr>
          </a:p>
          <a:p>
            <a:pPr marL="742950" indent="-742950">
              <a:buAutoNum type="arabicPeriod"/>
            </a:pPr>
            <a:r>
              <a:rPr lang="en-US" sz="3200" kern="0" dirty="0"/>
              <a:t>Email </a:t>
            </a:r>
            <a:r>
              <a:rPr lang="en-US" sz="3200" kern="0" dirty="0">
                <a:hlinkClick r:id="rId2"/>
              </a:rPr>
              <a:t>helpdesk@Canyons.edu</a:t>
            </a:r>
            <a:endParaRPr lang="en-US" sz="3200" kern="0" dirty="0">
              <a:cs typeface="Calibri"/>
            </a:endParaRPr>
          </a:p>
          <a:p>
            <a:pPr marL="742950" indent="-742950">
              <a:buFontTx/>
              <a:buAutoNum type="arabicPeriod"/>
            </a:pPr>
            <a:r>
              <a:rPr lang="en-US" sz="3200" kern="0" dirty="0"/>
              <a:t>Zoom: </a:t>
            </a:r>
            <a:r>
              <a:rPr lang="en-US" sz="3200" kern="0" dirty="0">
                <a:solidFill>
                  <a:srgbClr val="0000FF"/>
                </a:solidFill>
                <a:hlinkClick r:id="rId3">
                  <a:extLst>
                    <a:ext uri="{A12FA001-AC4F-418D-AE19-62706E023703}">
                      <ahyp:hlinkClr xmlns:ahyp="http://schemas.microsoft.com/office/drawing/2018/hyperlinkcolor" val="tx"/>
                    </a:ext>
                  </a:extLst>
                </a:hlinkClick>
              </a:rPr>
              <a:t>https://intranet.canyons.edu/departments/it/</a:t>
            </a:r>
            <a:r>
              <a:rPr lang="en-US" sz="3200" kern="0" dirty="0"/>
              <a:t> - You will need to login to the Intranet to access support.</a:t>
            </a:r>
            <a:endParaRPr lang="en-US" sz="3200" kern="0" dirty="0">
              <a:cs typeface="Calibri"/>
            </a:endParaRPr>
          </a:p>
          <a:p>
            <a:pPr marL="742950" indent="-742950">
              <a:buAutoNum type="arabicPeriod"/>
            </a:pPr>
            <a:endParaRPr lang="en-US" sz="3200" kern="0" dirty="0">
              <a:cs typeface="Calibri"/>
            </a:endParaRPr>
          </a:p>
          <a:p>
            <a:pPr marL="571500" indent="-571500">
              <a:buFont typeface="Arial" panose="020B0604020202020204" pitchFamily="34" charset="0"/>
              <a:buChar char="•"/>
            </a:pPr>
            <a:r>
              <a:rPr lang="en-US" sz="3200" kern="0" dirty="0"/>
              <a:t>Please Provide the Following Information:</a:t>
            </a:r>
            <a:endParaRPr lang="en-US" sz="3200" kern="0" dirty="0">
              <a:cs typeface="Calibri"/>
            </a:endParaRPr>
          </a:p>
          <a:p>
            <a:pPr marL="1028700" lvl="1" indent="-571500">
              <a:buFont typeface="Wingdings" panose="05000000000000000000" pitchFamily="2" charset="2"/>
              <a:buChar char="Ø"/>
            </a:pPr>
            <a:r>
              <a:rPr lang="en-US" sz="2800" kern="0" dirty="0"/>
              <a:t>Screen name where error is occurring</a:t>
            </a:r>
            <a:endParaRPr lang="en-US" sz="2800" kern="0" dirty="0">
              <a:cs typeface="Calibri"/>
            </a:endParaRPr>
          </a:p>
          <a:p>
            <a:pPr marL="1028700" lvl="1" indent="-571500">
              <a:buFont typeface="Wingdings" panose="05000000000000000000" pitchFamily="2" charset="2"/>
              <a:buChar char="Ø"/>
            </a:pPr>
            <a:r>
              <a:rPr lang="en-US" sz="2800" kern="0" dirty="0"/>
              <a:t>Student ID #, Requisition #, etc.</a:t>
            </a:r>
            <a:endParaRPr lang="en-US" sz="2800" kern="0" dirty="0">
              <a:cs typeface="Calibri"/>
            </a:endParaRPr>
          </a:p>
          <a:p>
            <a:pPr marL="1028700" lvl="1" indent="-571500">
              <a:buFont typeface="Wingdings" panose="05000000000000000000" pitchFamily="2" charset="2"/>
              <a:buChar char="Ø"/>
            </a:pPr>
            <a:r>
              <a:rPr lang="en-US" sz="2800" kern="0" dirty="0"/>
              <a:t>What does error say</a:t>
            </a:r>
            <a:endParaRPr lang="en-US" sz="2800" kern="0" dirty="0">
              <a:cs typeface="Calibri"/>
            </a:endParaRPr>
          </a:p>
          <a:p>
            <a:pPr marL="1028700" lvl="1" indent="-571500">
              <a:buFont typeface="Wingdings" panose="05000000000000000000" pitchFamily="2" charset="2"/>
              <a:buChar char="Ø"/>
            </a:pPr>
            <a:r>
              <a:rPr lang="en-US" sz="2800" kern="0" dirty="0"/>
              <a:t>Screen Shot (Snipping or Snag It Tool)</a:t>
            </a:r>
            <a:endParaRPr lang="en-US" sz="2800" kern="0" dirty="0">
              <a:cs typeface="Calibri"/>
            </a:endParaRPr>
          </a:p>
          <a:p>
            <a:pPr marL="1028700" lvl="1" indent="-571500">
              <a:buFont typeface="Arial" panose="020B0604020202020204" pitchFamily="34" charset="0"/>
              <a:buChar char="•"/>
            </a:pPr>
            <a:endParaRPr lang="en-US" sz="3200" kern="0" dirty="0">
              <a:cs typeface="Calibri"/>
            </a:endParaRPr>
          </a:p>
          <a:p>
            <a:pPr marL="571500" indent="-571500">
              <a:buFont typeface="Arial" panose="020B0604020202020204" pitchFamily="34" charset="0"/>
              <a:buChar char="•"/>
            </a:pPr>
            <a:r>
              <a:rPr lang="en-US" sz="3200" kern="0" dirty="0"/>
              <a:t>You will receive a Ticket # to keep track of your case</a:t>
            </a:r>
            <a:endParaRPr lang="en-US" sz="3200" kern="0" dirty="0">
              <a:cs typeface="Calibri"/>
            </a:endParaRPr>
          </a:p>
          <a:p>
            <a:pPr marL="571500" indent="-571500">
              <a:buFont typeface="Arial" panose="020B0604020202020204" pitchFamily="34" charset="0"/>
              <a:buChar char="•"/>
            </a:pPr>
            <a:endParaRPr lang="en-US" sz="3200" kern="0" dirty="0">
              <a:cs typeface="Calibri"/>
            </a:endParaRPr>
          </a:p>
          <a:p>
            <a:r>
              <a:rPr lang="en-US" sz="3200" dirty="0"/>
              <a:t>*Note hours of support are below:</a:t>
            </a:r>
            <a:endParaRPr lang="en-US" sz="3200" kern="0" dirty="0">
              <a:cs typeface="Calibri"/>
            </a:endParaRPr>
          </a:p>
          <a:p>
            <a:pPr marL="914400" lvl="1" indent="-457200">
              <a:buFont typeface="Wingdings"/>
              <a:buChar char="Ø"/>
            </a:pPr>
            <a:r>
              <a:rPr lang="en-US" sz="2800" dirty="0"/>
              <a:t>Monday-Thursday 7:00am – 9:00am</a:t>
            </a:r>
            <a:endParaRPr lang="en-US" sz="2800" kern="0" dirty="0">
              <a:cs typeface="Calibri"/>
            </a:endParaRPr>
          </a:p>
          <a:p>
            <a:pPr marL="914400" lvl="1" indent="-457200">
              <a:buFont typeface="Wingdings"/>
              <a:buChar char="Ø"/>
            </a:pPr>
            <a:r>
              <a:rPr lang="en-US" sz="2800" dirty="0">
                <a:cs typeface="Calibri"/>
              </a:rPr>
              <a:t>Friday  7:00am – 5:30pm</a:t>
            </a:r>
          </a:p>
          <a:p>
            <a:pPr marL="571500" indent="-571500">
              <a:buFont typeface="Arial" panose="020B0604020202020204" pitchFamily="34" charset="0"/>
              <a:buChar char="•"/>
            </a:pPr>
            <a:endParaRPr lang="en-US" sz="4000" kern="0" dirty="0">
              <a:solidFill>
                <a:sysClr val="windowText" lastClr="000000"/>
              </a:solidFill>
              <a:cs typeface="Calibri"/>
            </a:endParaRPr>
          </a:p>
        </p:txBody>
      </p:sp>
    </p:spTree>
    <p:extLst>
      <p:ext uri="{BB962C8B-B14F-4D97-AF65-F5344CB8AC3E}">
        <p14:creationId xmlns:p14="http://schemas.microsoft.com/office/powerpoint/2010/main" val="48116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665956" y="738245"/>
            <a:ext cx="6172200" cy="948978"/>
          </a:xfrm>
          <a:prstGeom prst="rect">
            <a:avLst/>
          </a:prstGeom>
        </p:spPr>
        <p:txBody>
          <a:bodyPr vert="horz" wrap="square" lIns="0" tIns="12700" rIns="0" bIns="0" rtlCol="0">
            <a:spAutoFit/>
          </a:bodyPr>
          <a:lstStyle/>
          <a:p>
            <a:pPr marL="12700">
              <a:spcBef>
                <a:spcPts val="100"/>
              </a:spcBef>
            </a:pPr>
            <a:r>
              <a:rPr lang="en-US" sz="3200" spc="-5" dirty="0">
                <a:solidFill>
                  <a:srgbClr val="FFFFFF"/>
                </a:solidFill>
                <a:cs typeface="Source Sans Pro Light"/>
              </a:rPr>
              <a:t>How to Request Access to Colleague</a:t>
            </a:r>
            <a:endParaRPr lang="en-US" sz="3200" dirty="0">
              <a:cs typeface="Source Sans Pro Light"/>
            </a:endParaRPr>
          </a:p>
          <a:p>
            <a:pPr marL="12700">
              <a:spcBef>
                <a:spcPts val="100"/>
              </a:spcBef>
            </a:pPr>
            <a:endParaRPr sz="2800" dirty="0">
              <a:cs typeface="Source Sans Pro Light"/>
            </a:endParaRPr>
          </a:p>
        </p:txBody>
      </p:sp>
      <p:sp>
        <p:nvSpPr>
          <p:cNvPr id="26" name="object 26"/>
          <p:cNvSpPr txBox="1"/>
          <p:nvPr/>
        </p:nvSpPr>
        <p:spPr>
          <a:xfrm>
            <a:off x="665162" y="6072245"/>
            <a:ext cx="2561858" cy="443711"/>
          </a:xfrm>
          <a:prstGeom prst="rect">
            <a:avLst/>
          </a:prstGeom>
        </p:spPr>
        <p:txBody>
          <a:bodyPr vert="horz" wrap="square" lIns="0" tIns="12700" rIns="0" bIns="0" rtlCol="0">
            <a:spAutoFit/>
          </a:bodyPr>
          <a:lstStyle/>
          <a:p>
            <a:pPr marL="12700">
              <a:spcBef>
                <a:spcPts val="100"/>
              </a:spcBef>
            </a:pPr>
            <a:r>
              <a:rPr sz="2800" spc="-30" dirty="0">
                <a:solidFill>
                  <a:srgbClr val="FFFFFF"/>
                </a:solidFill>
                <a:cs typeface="Source Sans Pro Light"/>
              </a:rPr>
              <a:t>S</a:t>
            </a:r>
            <a:r>
              <a:rPr sz="2800" spc="-40" dirty="0">
                <a:solidFill>
                  <a:srgbClr val="FFFFFF"/>
                </a:solidFill>
                <a:cs typeface="Source Sans Pro Light"/>
              </a:rPr>
              <a:t>t</a:t>
            </a:r>
            <a:r>
              <a:rPr sz="2800" spc="-10" dirty="0">
                <a:solidFill>
                  <a:srgbClr val="FFFFFF"/>
                </a:solidFill>
                <a:cs typeface="Source Sans Pro Light"/>
              </a:rPr>
              <a:t>anda</a:t>
            </a:r>
            <a:r>
              <a:rPr sz="2800" spc="-25" dirty="0">
                <a:solidFill>
                  <a:srgbClr val="FFFFFF"/>
                </a:solidFill>
                <a:cs typeface="Source Sans Pro Light"/>
              </a:rPr>
              <a:t>r</a:t>
            </a:r>
            <a:r>
              <a:rPr sz="2800" dirty="0">
                <a:solidFill>
                  <a:srgbClr val="FFFFFF"/>
                </a:solidFill>
                <a:cs typeface="Source Sans Pro Light"/>
              </a:rPr>
              <a:t>ds</a:t>
            </a:r>
            <a:endParaRPr sz="2800" dirty="0">
              <a:cs typeface="Source Sans Pro Light"/>
            </a:endParaRPr>
          </a:p>
        </p:txBody>
      </p:sp>
      <p:grpSp>
        <p:nvGrpSpPr>
          <p:cNvPr id="8" name="Group 7">
            <a:extLst>
              <a:ext uri="{FF2B5EF4-FFF2-40B4-BE49-F238E27FC236}">
                <a16:creationId xmlns:a16="http://schemas.microsoft.com/office/drawing/2014/main" id="{C5B37031-ED8E-49AF-8E00-3BCEDFEDA01C}"/>
              </a:ext>
            </a:extLst>
          </p:cNvPr>
          <p:cNvGrpSpPr/>
          <p:nvPr/>
        </p:nvGrpSpPr>
        <p:grpSpPr>
          <a:xfrm>
            <a:off x="27327" y="712484"/>
            <a:ext cx="10798629" cy="828000"/>
            <a:chOff x="-1" y="546100"/>
            <a:chExt cx="3296715" cy="828000"/>
          </a:xfrm>
          <a:solidFill>
            <a:srgbClr val="002060"/>
          </a:solidFill>
        </p:grpSpPr>
        <p:sp>
          <p:nvSpPr>
            <p:cNvPr id="10" name="object 25">
              <a:extLst>
                <a:ext uri="{FF2B5EF4-FFF2-40B4-BE49-F238E27FC236}">
                  <a16:creationId xmlns:a16="http://schemas.microsoft.com/office/drawing/2014/main" id="{D69E5420-FF71-442B-93A9-4C957E8BC140}"/>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11" name="object 25">
              <a:extLst>
                <a:ext uri="{FF2B5EF4-FFF2-40B4-BE49-F238E27FC236}">
                  <a16:creationId xmlns:a16="http://schemas.microsoft.com/office/drawing/2014/main" id="{2EDB137D-C1CB-4406-B213-C503EC5A577A}"/>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12" name="object 9">
            <a:extLst>
              <a:ext uri="{FF2B5EF4-FFF2-40B4-BE49-F238E27FC236}">
                <a16:creationId xmlns:a16="http://schemas.microsoft.com/office/drawing/2014/main" id="{BCFBB343-6301-4725-824E-26314A22BDAB}"/>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Requesting Access for Colleague</a:t>
            </a:r>
            <a:endParaRPr sz="3200" b="1" dirty="0">
              <a:cs typeface="Source Sans Pro Light"/>
            </a:endParaRPr>
          </a:p>
        </p:txBody>
      </p:sp>
      <p:sp>
        <p:nvSpPr>
          <p:cNvPr id="2" name="TextBox 1">
            <a:extLst>
              <a:ext uri="{FF2B5EF4-FFF2-40B4-BE49-F238E27FC236}">
                <a16:creationId xmlns:a16="http://schemas.microsoft.com/office/drawing/2014/main" id="{00B19D3A-3B4C-4005-8F10-CF4756851351}"/>
              </a:ext>
            </a:extLst>
          </p:cNvPr>
          <p:cNvSpPr txBox="1"/>
          <p:nvPr/>
        </p:nvSpPr>
        <p:spPr>
          <a:xfrm>
            <a:off x="236289" y="1612900"/>
            <a:ext cx="10792867" cy="23775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700">
              <a:spcBef>
                <a:spcPts val="100"/>
              </a:spcBef>
            </a:pPr>
            <a:r>
              <a:rPr lang="en-US" sz="2800" dirty="0"/>
              <a:t>Instructions to request access to Colleague are in the link below</a:t>
            </a:r>
            <a:r>
              <a:rPr lang="en-US" sz="2800" dirty="0">
                <a:ea typeface="+mn-lt"/>
                <a:cs typeface="+mn-lt"/>
              </a:rPr>
              <a:t>. Click on </a:t>
            </a:r>
            <a:r>
              <a:rPr lang="en-US" sz="2800" b="1" dirty="0">
                <a:ea typeface="+mn-lt"/>
                <a:cs typeface="+mn-lt"/>
              </a:rPr>
              <a:t>Colleague Account Access Instructions</a:t>
            </a:r>
            <a:r>
              <a:rPr lang="en-US" sz="2800" dirty="0">
                <a:ea typeface="+mn-lt"/>
                <a:cs typeface="+mn-lt"/>
              </a:rPr>
              <a:t>:</a:t>
            </a:r>
          </a:p>
          <a:p>
            <a:pPr marL="12700">
              <a:spcBef>
                <a:spcPts val="100"/>
              </a:spcBef>
            </a:pPr>
            <a:endParaRPr lang="en-US" sz="1600" dirty="0">
              <a:cs typeface="Calibri"/>
            </a:endParaRPr>
          </a:p>
          <a:p>
            <a:pPr marL="12700" algn="ctr">
              <a:spcBef>
                <a:spcPts val="100"/>
              </a:spcBef>
            </a:pPr>
            <a:r>
              <a:rPr lang="en-US" sz="2800" dirty="0">
                <a:ea typeface="+mn-lt"/>
                <a:cs typeface="+mn-lt"/>
                <a:hlinkClick r:id="rId2"/>
              </a:rPr>
              <a:t>https://intranet.canyons.edu/departments/it/applications/docs.php</a:t>
            </a:r>
            <a:endParaRPr lang="en-US" sz="2800" dirty="0">
              <a:ea typeface="+mn-lt"/>
              <a:cs typeface="+mn-lt"/>
            </a:endParaRPr>
          </a:p>
          <a:p>
            <a:pPr marL="12700" algn="ctr">
              <a:spcBef>
                <a:spcPts val="100"/>
              </a:spcBef>
            </a:pPr>
            <a:r>
              <a:rPr lang="en-US" sz="2800" dirty="0">
                <a:ea typeface="+mn-lt"/>
                <a:cs typeface="+mn-lt"/>
              </a:rPr>
              <a:t>(You will need to login to the Intranet to access the Document Library)</a:t>
            </a:r>
            <a:endParaRPr lang="en-US" sz="2800" dirty="0">
              <a:cs typeface="Calibri"/>
            </a:endParaRPr>
          </a:p>
          <a:p>
            <a:endParaRPr lang="en-US" dirty="0"/>
          </a:p>
        </p:txBody>
      </p:sp>
      <p:pic>
        <p:nvPicPr>
          <p:cNvPr id="3" name="Picture 2">
            <a:extLst>
              <a:ext uri="{FF2B5EF4-FFF2-40B4-BE49-F238E27FC236}">
                <a16:creationId xmlns:a16="http://schemas.microsoft.com/office/drawing/2014/main" id="{A735D6CE-65B3-4577-AD09-59891CDF64FA}"/>
              </a:ext>
            </a:extLst>
          </p:cNvPr>
          <p:cNvPicPr>
            <a:picLocks noChangeAspect="1"/>
          </p:cNvPicPr>
          <p:nvPr/>
        </p:nvPicPr>
        <p:blipFill>
          <a:blip r:embed="rId3"/>
          <a:stretch>
            <a:fillRect/>
          </a:stretch>
        </p:blipFill>
        <p:spPr>
          <a:xfrm>
            <a:off x="8057356" y="3990474"/>
            <a:ext cx="6430963" cy="6458924"/>
          </a:xfrm>
          <a:prstGeom prst="rect">
            <a:avLst/>
          </a:prstGeom>
          <a:ln w="25400">
            <a:solidFill>
              <a:schemeClr val="tx1"/>
            </a:solidFill>
          </a:ln>
        </p:spPr>
      </p:pic>
      <p:pic>
        <p:nvPicPr>
          <p:cNvPr id="7" name="Picture 6">
            <a:extLst>
              <a:ext uri="{FF2B5EF4-FFF2-40B4-BE49-F238E27FC236}">
                <a16:creationId xmlns:a16="http://schemas.microsoft.com/office/drawing/2014/main" id="{DE88CA53-AD7F-4CAE-8CDF-F78DC33EBDEE}"/>
              </a:ext>
            </a:extLst>
          </p:cNvPr>
          <p:cNvPicPr>
            <a:picLocks noChangeAspect="1"/>
          </p:cNvPicPr>
          <p:nvPr/>
        </p:nvPicPr>
        <p:blipFill>
          <a:blip r:embed="rId4"/>
          <a:stretch>
            <a:fillRect/>
          </a:stretch>
        </p:blipFill>
        <p:spPr>
          <a:xfrm>
            <a:off x="1302714" y="4432603"/>
            <a:ext cx="4898683" cy="3279284"/>
          </a:xfrm>
          <a:prstGeom prst="rect">
            <a:avLst/>
          </a:prstGeom>
          <a:ln w="25400">
            <a:solidFill>
              <a:schemeClr val="tx1"/>
            </a:solidFill>
          </a:ln>
        </p:spPr>
      </p:pic>
      <p:sp>
        <p:nvSpPr>
          <p:cNvPr id="13" name="TextBox 12">
            <a:extLst>
              <a:ext uri="{FF2B5EF4-FFF2-40B4-BE49-F238E27FC236}">
                <a16:creationId xmlns:a16="http://schemas.microsoft.com/office/drawing/2014/main" id="{80C172B7-16F1-4B9C-B92D-AB50740EAE36}"/>
              </a:ext>
            </a:extLst>
          </p:cNvPr>
          <p:cNvSpPr txBox="1"/>
          <p:nvPr/>
        </p:nvSpPr>
        <p:spPr>
          <a:xfrm>
            <a:off x="15505318" y="663321"/>
            <a:ext cx="3477668" cy="1754326"/>
          </a:xfrm>
          <a:prstGeom prst="rect">
            <a:avLst/>
          </a:prstGeom>
          <a:noFill/>
          <a:ln w="25400">
            <a:solidFill>
              <a:schemeClr val="tx1"/>
            </a:solidFill>
          </a:ln>
        </p:spPr>
        <p:txBody>
          <a:bodyPr wrap="square" rtlCol="0">
            <a:spAutoFit/>
          </a:bodyPr>
          <a:lstStyle/>
          <a:p>
            <a:r>
              <a:rPr lang="en-US" dirty="0"/>
              <a:t>To access the Colleague Account Request Form directly:</a:t>
            </a:r>
          </a:p>
          <a:p>
            <a:r>
              <a:rPr lang="en-US" u="sng" dirty="0">
                <a:hlinkClick r:id="rId5"/>
              </a:rPr>
              <a:t>https://intranet.canyons.edu/departments/it/applications/accountrequest.php</a:t>
            </a:r>
            <a:endParaRPr lang="en-US" dirty="0"/>
          </a:p>
          <a:p>
            <a:endParaRPr lang="en-US" dirty="0"/>
          </a:p>
        </p:txBody>
      </p:sp>
    </p:spTree>
    <p:extLst>
      <p:ext uri="{BB962C8B-B14F-4D97-AF65-F5344CB8AC3E}">
        <p14:creationId xmlns:p14="http://schemas.microsoft.com/office/powerpoint/2010/main" val="296206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D91087-63A4-491C-8D28-07089E91838E}"/>
              </a:ext>
            </a:extLst>
          </p:cNvPr>
          <p:cNvGrpSpPr/>
          <p:nvPr/>
        </p:nvGrpSpPr>
        <p:grpSpPr>
          <a:xfrm>
            <a:off x="27327" y="712484"/>
            <a:ext cx="10798629" cy="828000"/>
            <a:chOff x="-1" y="546100"/>
            <a:chExt cx="3296715" cy="828000"/>
          </a:xfrm>
          <a:solidFill>
            <a:srgbClr val="00B0F0"/>
          </a:solidFill>
        </p:grpSpPr>
        <p:sp>
          <p:nvSpPr>
            <p:cNvPr id="4" name="object 25">
              <a:extLst>
                <a:ext uri="{FF2B5EF4-FFF2-40B4-BE49-F238E27FC236}">
                  <a16:creationId xmlns:a16="http://schemas.microsoft.com/office/drawing/2014/main" id="{5B59B8FE-07AA-4BEE-B437-A73FA2D0FDE1}"/>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5" name="object 25">
              <a:extLst>
                <a:ext uri="{FF2B5EF4-FFF2-40B4-BE49-F238E27FC236}">
                  <a16:creationId xmlns:a16="http://schemas.microsoft.com/office/drawing/2014/main" id="{D1BB7E28-9799-4AED-AA3F-2E5E458DAA5F}"/>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6" name="object 9">
            <a:extLst>
              <a:ext uri="{FF2B5EF4-FFF2-40B4-BE49-F238E27FC236}">
                <a16:creationId xmlns:a16="http://schemas.microsoft.com/office/drawing/2014/main" id="{64097EFE-AB20-4AFA-BE55-4C73EDAF11A7}"/>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Colleague UI Overview</a:t>
            </a:r>
            <a:endParaRPr sz="3200" b="1" dirty="0">
              <a:cs typeface="Source Sans Pro Light"/>
            </a:endParaRPr>
          </a:p>
        </p:txBody>
      </p:sp>
      <p:sp>
        <p:nvSpPr>
          <p:cNvPr id="7" name="object 11">
            <a:extLst>
              <a:ext uri="{FF2B5EF4-FFF2-40B4-BE49-F238E27FC236}">
                <a16:creationId xmlns:a16="http://schemas.microsoft.com/office/drawing/2014/main" id="{7CB60403-2603-4BD3-A95E-D19E24FD9D39}"/>
              </a:ext>
            </a:extLst>
          </p:cNvPr>
          <p:cNvSpPr txBox="1"/>
          <p:nvPr/>
        </p:nvSpPr>
        <p:spPr>
          <a:xfrm>
            <a:off x="296386" y="1846074"/>
            <a:ext cx="4027170" cy="4457631"/>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sz="3200" dirty="0">
                <a:cs typeface="Source Sans Pro Light"/>
              </a:rPr>
              <a:t>Integrated system that connects COC data and processes</a:t>
            </a:r>
            <a:br>
              <a:rPr lang="en-US" sz="3200" dirty="0">
                <a:cs typeface="Source Sans Pro Light"/>
              </a:rPr>
            </a:br>
            <a:endParaRPr lang="en-US" sz="3200" dirty="0">
              <a:cs typeface="Source Sans Pro Light"/>
            </a:endParaRPr>
          </a:p>
          <a:p>
            <a:pPr marL="298450" indent="-285750">
              <a:spcBef>
                <a:spcPts val="100"/>
              </a:spcBef>
              <a:buFont typeface="Arial" panose="020B0604020202020204" pitchFamily="34" charset="0"/>
              <a:buChar char="•"/>
              <a:tabLst>
                <a:tab pos="139700" algn="l"/>
              </a:tabLst>
            </a:pPr>
            <a:r>
              <a:rPr lang="en-US" sz="3200" dirty="0">
                <a:cs typeface="Source Sans Pro Light"/>
              </a:rPr>
              <a:t>Comprehensive view of students, finances, human resources, and other critical business functions</a:t>
            </a:r>
            <a:endParaRPr sz="3200" dirty="0">
              <a:cs typeface="Source Sans Pro Light"/>
            </a:endParaRPr>
          </a:p>
        </p:txBody>
      </p:sp>
      <p:sp>
        <p:nvSpPr>
          <p:cNvPr id="2" name="Oval 1">
            <a:extLst>
              <a:ext uri="{FF2B5EF4-FFF2-40B4-BE49-F238E27FC236}">
                <a16:creationId xmlns:a16="http://schemas.microsoft.com/office/drawing/2014/main" id="{079BDEB7-8E4F-4429-8917-44BDDB6B9D7A}"/>
              </a:ext>
            </a:extLst>
          </p:cNvPr>
          <p:cNvSpPr/>
          <p:nvPr/>
        </p:nvSpPr>
        <p:spPr>
          <a:xfrm>
            <a:off x="9028753" y="1689100"/>
            <a:ext cx="8229600" cy="8229600"/>
          </a:xfrm>
          <a:prstGeom prst="ellipse">
            <a:avLst/>
          </a:prstGeom>
          <a:solidFill>
            <a:srgbClr val="572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Colleague UI</a:t>
            </a:r>
          </a:p>
        </p:txBody>
      </p:sp>
      <p:sp>
        <p:nvSpPr>
          <p:cNvPr id="9" name="Oval 8">
            <a:extLst>
              <a:ext uri="{FF2B5EF4-FFF2-40B4-BE49-F238E27FC236}">
                <a16:creationId xmlns:a16="http://schemas.microsoft.com/office/drawing/2014/main" id="{53DBB2FE-670D-4F57-B31A-DD5086DD17C8}"/>
              </a:ext>
            </a:extLst>
          </p:cNvPr>
          <p:cNvSpPr/>
          <p:nvPr/>
        </p:nvSpPr>
        <p:spPr>
          <a:xfrm>
            <a:off x="14563789" y="3031247"/>
            <a:ext cx="1828800" cy="1342296"/>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t>
            </a:r>
          </a:p>
          <a:p>
            <a:pPr algn="ctr"/>
            <a:r>
              <a:rPr lang="en-US" sz="2000" b="1" dirty="0"/>
              <a:t>Student</a:t>
            </a:r>
          </a:p>
        </p:txBody>
      </p:sp>
      <p:sp>
        <p:nvSpPr>
          <p:cNvPr id="11" name="Oval 10">
            <a:extLst>
              <a:ext uri="{FF2B5EF4-FFF2-40B4-BE49-F238E27FC236}">
                <a16:creationId xmlns:a16="http://schemas.microsoft.com/office/drawing/2014/main" id="{3A5ADE8E-DDD3-4EED-BBA6-D3BF4EB89324}"/>
              </a:ext>
            </a:extLst>
          </p:cNvPr>
          <p:cNvSpPr/>
          <p:nvPr/>
        </p:nvSpPr>
        <p:spPr>
          <a:xfrm>
            <a:off x="10419556" y="2968173"/>
            <a:ext cx="1828800" cy="1342296"/>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CF</a:t>
            </a:r>
          </a:p>
          <a:p>
            <a:pPr algn="ctr"/>
            <a:r>
              <a:rPr lang="en-US" sz="2000" b="1" dirty="0"/>
              <a:t>Finance</a:t>
            </a:r>
          </a:p>
        </p:txBody>
      </p:sp>
      <p:sp>
        <p:nvSpPr>
          <p:cNvPr id="12" name="Oval 11">
            <a:extLst>
              <a:ext uri="{FF2B5EF4-FFF2-40B4-BE49-F238E27FC236}">
                <a16:creationId xmlns:a16="http://schemas.microsoft.com/office/drawing/2014/main" id="{54F4B612-D2E3-43FD-A34D-7F759D7AE916}"/>
              </a:ext>
            </a:extLst>
          </p:cNvPr>
          <p:cNvSpPr/>
          <p:nvPr/>
        </p:nvSpPr>
        <p:spPr>
          <a:xfrm>
            <a:off x="9676112" y="6416498"/>
            <a:ext cx="1828800" cy="1342296"/>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a:t>
            </a:r>
          </a:p>
        </p:txBody>
      </p:sp>
      <p:sp>
        <p:nvSpPr>
          <p:cNvPr id="13" name="Oval 12">
            <a:extLst>
              <a:ext uri="{FF2B5EF4-FFF2-40B4-BE49-F238E27FC236}">
                <a16:creationId xmlns:a16="http://schemas.microsoft.com/office/drawing/2014/main" id="{D57B24E5-4C2C-4C30-BE65-9BDF744D9E93}"/>
              </a:ext>
            </a:extLst>
          </p:cNvPr>
          <p:cNvSpPr/>
          <p:nvPr/>
        </p:nvSpPr>
        <p:spPr>
          <a:xfrm>
            <a:off x="14915356" y="6701403"/>
            <a:ext cx="1828800" cy="1342296"/>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HR Human Resources</a:t>
            </a:r>
          </a:p>
        </p:txBody>
      </p:sp>
      <p:sp>
        <p:nvSpPr>
          <p:cNvPr id="14" name="Oval 13">
            <a:extLst>
              <a:ext uri="{FF2B5EF4-FFF2-40B4-BE49-F238E27FC236}">
                <a16:creationId xmlns:a16="http://schemas.microsoft.com/office/drawing/2014/main" id="{9C1F634D-1DC1-4AAD-AEEF-E8E52C4093DC}"/>
              </a:ext>
            </a:extLst>
          </p:cNvPr>
          <p:cNvSpPr/>
          <p:nvPr/>
        </p:nvSpPr>
        <p:spPr>
          <a:xfrm>
            <a:off x="12229153" y="8237810"/>
            <a:ext cx="1828800" cy="1342296"/>
          </a:xfrm>
          <a:prstGeom prst="ellipse">
            <a:avLst/>
          </a:prstGeom>
          <a:solidFill>
            <a:srgbClr val="009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Utilities</a:t>
            </a:r>
          </a:p>
        </p:txBody>
      </p:sp>
      <p:sp>
        <p:nvSpPr>
          <p:cNvPr id="15" name="Rectangle 14">
            <a:extLst>
              <a:ext uri="{FF2B5EF4-FFF2-40B4-BE49-F238E27FC236}">
                <a16:creationId xmlns:a16="http://schemas.microsoft.com/office/drawing/2014/main" id="{9E2B9954-0E14-4B23-8332-D29AF89044CB}"/>
              </a:ext>
            </a:extLst>
          </p:cNvPr>
          <p:cNvSpPr/>
          <p:nvPr/>
        </p:nvSpPr>
        <p:spPr>
          <a:xfrm>
            <a:off x="411795" y="8898554"/>
            <a:ext cx="6914137" cy="707886"/>
          </a:xfrm>
          <a:prstGeom prst="rect">
            <a:avLst/>
          </a:prstGeom>
        </p:spPr>
        <p:txBody>
          <a:bodyPr wrap="none">
            <a:spAutoFit/>
          </a:bodyPr>
          <a:lstStyle/>
          <a:p>
            <a:r>
              <a:rPr lang="en-US" sz="4000" b="1" dirty="0">
                <a:cs typeface="Source Sans Pro Light"/>
              </a:rPr>
              <a:t>Demo:  Colleague UI Navigation</a:t>
            </a:r>
            <a:endParaRPr lang="en-US" sz="4000" b="1" dirty="0"/>
          </a:p>
        </p:txBody>
      </p:sp>
      <p:sp>
        <p:nvSpPr>
          <p:cNvPr id="17" name="TextBox 16">
            <a:extLst>
              <a:ext uri="{FF2B5EF4-FFF2-40B4-BE49-F238E27FC236}">
                <a16:creationId xmlns:a16="http://schemas.microsoft.com/office/drawing/2014/main" id="{EF65DEB3-53D3-46F0-A8CC-DAF2F079B43D}"/>
              </a:ext>
            </a:extLst>
          </p:cNvPr>
          <p:cNvSpPr txBox="1"/>
          <p:nvPr/>
        </p:nvSpPr>
        <p:spPr>
          <a:xfrm>
            <a:off x="8173960" y="2033644"/>
            <a:ext cx="2175760" cy="1384995"/>
          </a:xfrm>
          <a:prstGeom prst="rect">
            <a:avLst/>
          </a:prstGeom>
          <a:solidFill>
            <a:schemeClr val="bg1"/>
          </a:solidFill>
          <a:ln w="44450">
            <a:solidFill>
              <a:srgbClr val="009644"/>
            </a:solidFill>
          </a:ln>
        </p:spPr>
        <p:txBody>
          <a:bodyPr wrap="square" rtlCol="0">
            <a:spAutoFit/>
          </a:bodyPr>
          <a:lstStyle/>
          <a:p>
            <a:r>
              <a:rPr lang="en-US" sz="1400" b="1" dirty="0"/>
              <a:t>Budget Management</a:t>
            </a:r>
          </a:p>
          <a:p>
            <a:r>
              <a:rPr lang="en-US" sz="1400" b="1" dirty="0"/>
              <a:t>General Ledger</a:t>
            </a:r>
          </a:p>
          <a:p>
            <a:r>
              <a:rPr lang="en-US" sz="1400" b="1" dirty="0"/>
              <a:t>Purchasing</a:t>
            </a:r>
          </a:p>
          <a:p>
            <a:r>
              <a:rPr lang="en-US" sz="1400" b="1" dirty="0"/>
              <a:t>Financial Information</a:t>
            </a:r>
          </a:p>
          <a:p>
            <a:r>
              <a:rPr lang="en-US" sz="1400" b="1" dirty="0"/>
              <a:t>Custom CF Programs</a:t>
            </a:r>
          </a:p>
          <a:p>
            <a:r>
              <a:rPr lang="en-US" sz="1400" b="1" dirty="0"/>
              <a:t>…</a:t>
            </a:r>
          </a:p>
        </p:txBody>
      </p:sp>
      <p:sp>
        <p:nvSpPr>
          <p:cNvPr id="18" name="TextBox 17">
            <a:extLst>
              <a:ext uri="{FF2B5EF4-FFF2-40B4-BE49-F238E27FC236}">
                <a16:creationId xmlns:a16="http://schemas.microsoft.com/office/drawing/2014/main" id="{53681F21-A291-4E21-AF82-C24CDE8BE2AC}"/>
              </a:ext>
            </a:extLst>
          </p:cNvPr>
          <p:cNvSpPr txBox="1"/>
          <p:nvPr/>
        </p:nvSpPr>
        <p:spPr>
          <a:xfrm>
            <a:off x="15954592" y="743933"/>
            <a:ext cx="2461477" cy="2246769"/>
          </a:xfrm>
          <a:prstGeom prst="rect">
            <a:avLst/>
          </a:prstGeom>
          <a:solidFill>
            <a:schemeClr val="bg1"/>
          </a:solidFill>
          <a:ln w="44450">
            <a:solidFill>
              <a:srgbClr val="009644"/>
            </a:solidFill>
          </a:ln>
        </p:spPr>
        <p:txBody>
          <a:bodyPr wrap="square" rtlCol="0">
            <a:spAutoFit/>
          </a:bodyPr>
          <a:lstStyle/>
          <a:p>
            <a:r>
              <a:rPr lang="en-US" sz="1400" b="1" dirty="0"/>
              <a:t>Academic Records</a:t>
            </a:r>
          </a:p>
          <a:p>
            <a:r>
              <a:rPr lang="en-US" sz="1400" b="1" dirty="0"/>
              <a:t>Admissions Management</a:t>
            </a:r>
          </a:p>
          <a:p>
            <a:r>
              <a:rPr lang="en-US" sz="1400" b="1" dirty="0"/>
              <a:t>Accounts Receivable</a:t>
            </a:r>
          </a:p>
          <a:p>
            <a:r>
              <a:rPr lang="en-US" sz="1400" b="1" dirty="0"/>
              <a:t>Communications Management</a:t>
            </a:r>
          </a:p>
          <a:p>
            <a:r>
              <a:rPr lang="en-US" sz="1400" b="1" dirty="0"/>
              <a:t>Cash Receipts</a:t>
            </a:r>
          </a:p>
          <a:p>
            <a:r>
              <a:rPr lang="en-US" sz="1400" b="1" dirty="0"/>
              <a:t>Curriculum Management</a:t>
            </a:r>
          </a:p>
          <a:p>
            <a:r>
              <a:rPr lang="en-US" sz="1400" b="1" dirty="0"/>
              <a:t>Demographics</a:t>
            </a:r>
          </a:p>
          <a:p>
            <a:r>
              <a:rPr lang="en-US" sz="1400" b="1" dirty="0"/>
              <a:t>Faculty Information</a:t>
            </a:r>
          </a:p>
          <a:p>
            <a:r>
              <a:rPr lang="en-US" sz="1400" b="1" dirty="0"/>
              <a:t>Custom ST Screens</a:t>
            </a:r>
          </a:p>
          <a:p>
            <a:r>
              <a:rPr lang="en-US" sz="1400" b="1" dirty="0"/>
              <a:t>…</a:t>
            </a:r>
          </a:p>
        </p:txBody>
      </p:sp>
      <p:sp>
        <p:nvSpPr>
          <p:cNvPr id="19" name="TextBox 18">
            <a:extLst>
              <a:ext uri="{FF2B5EF4-FFF2-40B4-BE49-F238E27FC236}">
                <a16:creationId xmlns:a16="http://schemas.microsoft.com/office/drawing/2014/main" id="{B62F83CE-932C-4C63-99D1-B628963BFC9E}"/>
              </a:ext>
            </a:extLst>
          </p:cNvPr>
          <p:cNvSpPr txBox="1"/>
          <p:nvPr/>
        </p:nvSpPr>
        <p:spPr>
          <a:xfrm>
            <a:off x="7386592" y="7619305"/>
            <a:ext cx="2502788" cy="954107"/>
          </a:xfrm>
          <a:prstGeom prst="rect">
            <a:avLst/>
          </a:prstGeom>
          <a:solidFill>
            <a:schemeClr val="bg1"/>
          </a:solidFill>
          <a:ln w="44450">
            <a:solidFill>
              <a:srgbClr val="009644"/>
            </a:solidFill>
          </a:ln>
        </p:spPr>
        <p:txBody>
          <a:bodyPr wrap="square" rtlCol="0">
            <a:spAutoFit/>
          </a:bodyPr>
          <a:lstStyle/>
          <a:p>
            <a:r>
              <a:rPr lang="en-US" sz="1400" b="1" dirty="0"/>
              <a:t>Person Demographics</a:t>
            </a:r>
          </a:p>
          <a:p>
            <a:r>
              <a:rPr lang="en-US" sz="1400" b="1" dirty="0"/>
              <a:t>Communications Management</a:t>
            </a:r>
          </a:p>
          <a:p>
            <a:r>
              <a:rPr lang="en-US" sz="1400" b="1" dirty="0"/>
              <a:t>Scheduling</a:t>
            </a:r>
          </a:p>
          <a:p>
            <a:r>
              <a:rPr lang="en-US" sz="1400" b="1" dirty="0"/>
              <a:t>…</a:t>
            </a:r>
          </a:p>
        </p:txBody>
      </p:sp>
      <p:sp>
        <p:nvSpPr>
          <p:cNvPr id="20" name="TextBox 19">
            <a:extLst>
              <a:ext uri="{FF2B5EF4-FFF2-40B4-BE49-F238E27FC236}">
                <a16:creationId xmlns:a16="http://schemas.microsoft.com/office/drawing/2014/main" id="{64F5D2EF-C2AC-4497-8FB7-32BC8FF77309}"/>
              </a:ext>
            </a:extLst>
          </p:cNvPr>
          <p:cNvSpPr txBox="1"/>
          <p:nvPr/>
        </p:nvSpPr>
        <p:spPr>
          <a:xfrm>
            <a:off x="15829756" y="8157501"/>
            <a:ext cx="2502788" cy="954107"/>
          </a:xfrm>
          <a:prstGeom prst="rect">
            <a:avLst/>
          </a:prstGeom>
          <a:solidFill>
            <a:schemeClr val="bg1"/>
          </a:solidFill>
          <a:ln w="44450">
            <a:solidFill>
              <a:srgbClr val="009644"/>
            </a:solidFill>
          </a:ln>
        </p:spPr>
        <p:txBody>
          <a:bodyPr wrap="square" rtlCol="0">
            <a:spAutoFit/>
          </a:bodyPr>
          <a:lstStyle/>
          <a:p>
            <a:r>
              <a:rPr lang="en-US" sz="1400" b="1" dirty="0"/>
              <a:t>Human Resources</a:t>
            </a:r>
          </a:p>
          <a:p>
            <a:r>
              <a:rPr lang="en-US" sz="1400" b="1" dirty="0"/>
              <a:t>Utility Master Menu</a:t>
            </a:r>
          </a:p>
          <a:p>
            <a:r>
              <a:rPr lang="en-US" sz="1400" b="1" dirty="0"/>
              <a:t>Custom Leave Reports</a:t>
            </a:r>
          </a:p>
          <a:p>
            <a:r>
              <a:rPr lang="en-US" sz="1400" b="1" dirty="0"/>
              <a:t>…</a:t>
            </a:r>
          </a:p>
        </p:txBody>
      </p:sp>
      <p:sp>
        <p:nvSpPr>
          <p:cNvPr id="21" name="TextBox 20">
            <a:extLst>
              <a:ext uri="{FF2B5EF4-FFF2-40B4-BE49-F238E27FC236}">
                <a16:creationId xmlns:a16="http://schemas.microsoft.com/office/drawing/2014/main" id="{C547974E-8A30-4EF5-B45D-DFBFF474FA41}"/>
              </a:ext>
            </a:extLst>
          </p:cNvPr>
          <p:cNvSpPr txBox="1"/>
          <p:nvPr/>
        </p:nvSpPr>
        <p:spPr>
          <a:xfrm>
            <a:off x="9772986" y="9382573"/>
            <a:ext cx="2502788" cy="1169551"/>
          </a:xfrm>
          <a:prstGeom prst="rect">
            <a:avLst/>
          </a:prstGeom>
          <a:solidFill>
            <a:schemeClr val="bg1"/>
          </a:solidFill>
          <a:ln w="44450">
            <a:solidFill>
              <a:srgbClr val="009644"/>
            </a:solidFill>
          </a:ln>
        </p:spPr>
        <p:txBody>
          <a:bodyPr wrap="square" rtlCol="0">
            <a:spAutoFit/>
          </a:bodyPr>
          <a:lstStyle/>
          <a:p>
            <a:r>
              <a:rPr lang="en-US" sz="1400" b="1" dirty="0"/>
              <a:t>System Administration</a:t>
            </a:r>
          </a:p>
          <a:p>
            <a:r>
              <a:rPr lang="en-US" sz="1400" b="1" dirty="0"/>
              <a:t>System File Administration</a:t>
            </a:r>
          </a:p>
          <a:p>
            <a:r>
              <a:rPr lang="en-US" sz="1400" b="1" dirty="0"/>
              <a:t>System User</a:t>
            </a:r>
          </a:p>
          <a:p>
            <a:r>
              <a:rPr lang="en-US" sz="1400" b="1" dirty="0"/>
              <a:t>Workflow Management System</a:t>
            </a:r>
          </a:p>
          <a:p>
            <a:r>
              <a:rPr lang="en-US" sz="1400" b="1" dirty="0"/>
              <a:t>…</a:t>
            </a:r>
          </a:p>
        </p:txBody>
      </p:sp>
    </p:spTree>
    <p:extLst>
      <p:ext uri="{BB962C8B-B14F-4D97-AF65-F5344CB8AC3E}">
        <p14:creationId xmlns:p14="http://schemas.microsoft.com/office/powerpoint/2010/main" val="254410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D91087-63A4-491C-8D28-07089E91838E}"/>
              </a:ext>
            </a:extLst>
          </p:cNvPr>
          <p:cNvGrpSpPr/>
          <p:nvPr/>
        </p:nvGrpSpPr>
        <p:grpSpPr>
          <a:xfrm>
            <a:off x="27327" y="712484"/>
            <a:ext cx="10798629" cy="828000"/>
            <a:chOff x="-1" y="546100"/>
            <a:chExt cx="3296715" cy="828000"/>
          </a:xfrm>
          <a:solidFill>
            <a:srgbClr val="00B0F0"/>
          </a:solidFill>
        </p:grpSpPr>
        <p:sp>
          <p:nvSpPr>
            <p:cNvPr id="4" name="object 25">
              <a:extLst>
                <a:ext uri="{FF2B5EF4-FFF2-40B4-BE49-F238E27FC236}">
                  <a16:creationId xmlns:a16="http://schemas.microsoft.com/office/drawing/2014/main" id="{5B59B8FE-07AA-4BEE-B437-A73FA2D0FDE1}"/>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5" name="object 25">
              <a:extLst>
                <a:ext uri="{FF2B5EF4-FFF2-40B4-BE49-F238E27FC236}">
                  <a16:creationId xmlns:a16="http://schemas.microsoft.com/office/drawing/2014/main" id="{D1BB7E28-9799-4AED-AA3F-2E5E458DAA5F}"/>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6" name="object 9">
            <a:extLst>
              <a:ext uri="{FF2B5EF4-FFF2-40B4-BE49-F238E27FC236}">
                <a16:creationId xmlns:a16="http://schemas.microsoft.com/office/drawing/2014/main" id="{64097EFE-AB20-4AFA-BE55-4C73EDAF11A7}"/>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Colleague UI User Guide</a:t>
            </a:r>
            <a:endParaRPr sz="3200" b="1" dirty="0">
              <a:cs typeface="Source Sans Pro Light"/>
            </a:endParaRPr>
          </a:p>
        </p:txBody>
      </p:sp>
      <p:sp>
        <p:nvSpPr>
          <p:cNvPr id="7" name="object 11">
            <a:extLst>
              <a:ext uri="{FF2B5EF4-FFF2-40B4-BE49-F238E27FC236}">
                <a16:creationId xmlns:a16="http://schemas.microsoft.com/office/drawing/2014/main" id="{7CB60403-2603-4BD3-A95E-D19E24FD9D39}"/>
              </a:ext>
            </a:extLst>
          </p:cNvPr>
          <p:cNvSpPr txBox="1"/>
          <p:nvPr/>
        </p:nvSpPr>
        <p:spPr>
          <a:xfrm>
            <a:off x="296386" y="1612900"/>
            <a:ext cx="18428970" cy="2218556"/>
          </a:xfrm>
          <a:prstGeom prst="rect">
            <a:avLst/>
          </a:prstGeom>
        </p:spPr>
        <p:txBody>
          <a:bodyPr vert="horz" wrap="square" lIns="0" tIns="12700" rIns="0" bIns="0" rtlCol="0">
            <a:spAutoFit/>
          </a:bodyPr>
          <a:lstStyle/>
          <a:p>
            <a:pPr marL="12700">
              <a:spcBef>
                <a:spcPts val="100"/>
              </a:spcBef>
              <a:tabLst>
                <a:tab pos="139700" algn="l"/>
              </a:tabLst>
            </a:pPr>
            <a:r>
              <a:rPr lang="en-US" sz="3200" dirty="0">
                <a:cs typeface="Source Sans Pro Light"/>
              </a:rPr>
              <a:t>The link to get access to the Colleague User Guide is:</a:t>
            </a:r>
          </a:p>
          <a:p>
            <a:pPr marL="12700">
              <a:spcBef>
                <a:spcPts val="100"/>
              </a:spcBef>
              <a:tabLst>
                <a:tab pos="139700" algn="l"/>
              </a:tabLst>
            </a:pPr>
            <a:endParaRPr lang="en-US" sz="1200" dirty="0">
              <a:cs typeface="Source Sans Pro Light"/>
            </a:endParaRPr>
          </a:p>
          <a:p>
            <a:pPr marL="12700" algn="ctr">
              <a:spcBef>
                <a:spcPts val="100"/>
              </a:spcBef>
              <a:tabLst>
                <a:tab pos="139700" algn="l"/>
              </a:tabLst>
            </a:pPr>
            <a:r>
              <a:rPr lang="en-US" sz="3200" dirty="0">
                <a:cs typeface="Source Sans Pro Light"/>
                <a:hlinkClick r:id="rId2"/>
              </a:rPr>
              <a:t>https://intranet.canyons.edu/departments/it/applications/docs.php</a:t>
            </a:r>
            <a:endParaRPr lang="en-US" sz="3200" dirty="0">
              <a:cs typeface="Source Sans Pro Light"/>
            </a:endParaRPr>
          </a:p>
          <a:p>
            <a:pPr marL="12700" algn="ctr">
              <a:spcBef>
                <a:spcPts val="100"/>
              </a:spcBef>
              <a:tabLst>
                <a:tab pos="139700" algn="l"/>
              </a:tabLst>
            </a:pPr>
            <a:r>
              <a:rPr lang="en-US" sz="3200" dirty="0">
                <a:cs typeface="Source Sans Pro Light"/>
              </a:rPr>
              <a:t>(</a:t>
            </a:r>
            <a:r>
              <a:rPr lang="en-US" sz="3200" kern="0" dirty="0">
                <a:solidFill>
                  <a:sysClr val="windowText" lastClr="000000"/>
                </a:solidFill>
              </a:rPr>
              <a:t>You will need to login to the Intranet to access </a:t>
            </a:r>
            <a:r>
              <a:rPr lang="en-US" sz="3200" dirty="0">
                <a:ea typeface="+mn-lt"/>
                <a:cs typeface="+mn-lt"/>
              </a:rPr>
              <a:t>the Document Library</a:t>
            </a:r>
            <a:r>
              <a:rPr lang="en-US" sz="3200" kern="0" dirty="0">
                <a:solidFill>
                  <a:sysClr val="windowText" lastClr="000000"/>
                </a:solidFill>
              </a:rPr>
              <a:t>)</a:t>
            </a:r>
            <a:endParaRPr lang="en-US" sz="3200" dirty="0">
              <a:cs typeface="Source Sans Pro Light"/>
            </a:endParaRPr>
          </a:p>
          <a:p>
            <a:pPr marL="12700">
              <a:spcBef>
                <a:spcPts val="100"/>
              </a:spcBef>
              <a:tabLst>
                <a:tab pos="139700" algn="l"/>
              </a:tabLst>
            </a:pPr>
            <a:endParaRPr lang="en-US" sz="3200" dirty="0">
              <a:cs typeface="Source Sans Pro Light"/>
            </a:endParaRPr>
          </a:p>
        </p:txBody>
      </p:sp>
      <p:pic>
        <p:nvPicPr>
          <p:cNvPr id="9" name="Picture 8">
            <a:extLst>
              <a:ext uri="{FF2B5EF4-FFF2-40B4-BE49-F238E27FC236}">
                <a16:creationId xmlns:a16="http://schemas.microsoft.com/office/drawing/2014/main" id="{3F06617E-8C3E-4FBA-B77B-8737325EBA54}"/>
              </a:ext>
            </a:extLst>
          </p:cNvPr>
          <p:cNvPicPr>
            <a:picLocks noChangeAspect="1"/>
          </p:cNvPicPr>
          <p:nvPr/>
        </p:nvPicPr>
        <p:blipFill>
          <a:blip r:embed="rId3"/>
          <a:stretch>
            <a:fillRect/>
          </a:stretch>
        </p:blipFill>
        <p:spPr>
          <a:xfrm>
            <a:off x="8420814" y="3846574"/>
            <a:ext cx="8018049" cy="6591139"/>
          </a:xfrm>
          <a:prstGeom prst="rect">
            <a:avLst/>
          </a:prstGeom>
          <a:ln w="25400">
            <a:solidFill>
              <a:schemeClr val="tx1"/>
            </a:solidFill>
          </a:ln>
        </p:spPr>
      </p:pic>
      <p:pic>
        <p:nvPicPr>
          <p:cNvPr id="8" name="Picture 9" descr="Graphical user interface, text, application, email&#10;&#10;Description automatically generated">
            <a:extLst>
              <a:ext uri="{FF2B5EF4-FFF2-40B4-BE49-F238E27FC236}">
                <a16:creationId xmlns:a16="http://schemas.microsoft.com/office/drawing/2014/main" id="{1B4EBC3F-EA51-4F3D-B4E9-EA47F35705D1}"/>
              </a:ext>
            </a:extLst>
          </p:cNvPr>
          <p:cNvPicPr>
            <a:picLocks noChangeAspect="1"/>
          </p:cNvPicPr>
          <p:nvPr/>
        </p:nvPicPr>
        <p:blipFill>
          <a:blip r:embed="rId4"/>
          <a:stretch>
            <a:fillRect/>
          </a:stretch>
        </p:blipFill>
        <p:spPr>
          <a:xfrm>
            <a:off x="742157" y="3846574"/>
            <a:ext cx="6467290" cy="6591139"/>
          </a:xfrm>
          <a:prstGeom prst="rect">
            <a:avLst/>
          </a:prstGeom>
          <a:ln w="25400">
            <a:solidFill>
              <a:schemeClr val="tx1"/>
            </a:solidFill>
          </a:ln>
        </p:spPr>
      </p:pic>
    </p:spTree>
    <p:extLst>
      <p:ext uri="{BB962C8B-B14F-4D97-AF65-F5344CB8AC3E}">
        <p14:creationId xmlns:p14="http://schemas.microsoft.com/office/powerpoint/2010/main" val="275866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70324AF-9409-4E1A-BF4C-48EFE9D1E416}"/>
              </a:ext>
            </a:extLst>
          </p:cNvPr>
          <p:cNvGrpSpPr/>
          <p:nvPr/>
        </p:nvGrpSpPr>
        <p:grpSpPr>
          <a:xfrm>
            <a:off x="27327" y="712484"/>
            <a:ext cx="10798629" cy="828000"/>
            <a:chOff x="-1" y="546100"/>
            <a:chExt cx="3296715" cy="828000"/>
          </a:xfrm>
          <a:solidFill>
            <a:srgbClr val="FFBF00"/>
          </a:solidFill>
        </p:grpSpPr>
        <p:sp>
          <p:nvSpPr>
            <p:cNvPr id="5" name="object 25">
              <a:extLst>
                <a:ext uri="{FF2B5EF4-FFF2-40B4-BE49-F238E27FC236}">
                  <a16:creationId xmlns:a16="http://schemas.microsoft.com/office/drawing/2014/main" id="{E5D2978B-B5F0-43E7-8723-9B1739F1FBD1}"/>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sp>
          <p:nvSpPr>
            <p:cNvPr id="6" name="object 25">
              <a:extLst>
                <a:ext uri="{FF2B5EF4-FFF2-40B4-BE49-F238E27FC236}">
                  <a16:creationId xmlns:a16="http://schemas.microsoft.com/office/drawing/2014/main" id="{067148ED-3C35-45A0-A161-C29C69F0BA9C}"/>
                </a:ext>
              </a:extLst>
            </p:cNvPr>
            <p:cNvSpPr/>
            <p:nvPr/>
          </p:nvSpPr>
          <p:spPr>
            <a:xfrm>
              <a:off x="685799" y="546100"/>
              <a:ext cx="2610915"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dirty="0"/>
            </a:p>
          </p:txBody>
        </p:sp>
      </p:grpSp>
      <p:sp>
        <p:nvSpPr>
          <p:cNvPr id="8" name="object 9">
            <a:extLst>
              <a:ext uri="{FF2B5EF4-FFF2-40B4-BE49-F238E27FC236}">
                <a16:creationId xmlns:a16="http://schemas.microsoft.com/office/drawing/2014/main" id="{79452072-2B95-4E39-8D76-A9092FE01418}"/>
              </a:ext>
            </a:extLst>
          </p:cNvPr>
          <p:cNvSpPr txBox="1"/>
          <p:nvPr/>
        </p:nvSpPr>
        <p:spPr>
          <a:xfrm>
            <a:off x="327116" y="836907"/>
            <a:ext cx="9906000" cy="505267"/>
          </a:xfrm>
          <a:prstGeom prst="rect">
            <a:avLst/>
          </a:prstGeom>
        </p:spPr>
        <p:txBody>
          <a:bodyPr vert="horz" wrap="square" lIns="0" tIns="12700" rIns="0" bIns="0" rtlCol="0">
            <a:spAutoFit/>
          </a:bodyPr>
          <a:lstStyle/>
          <a:p>
            <a:pPr marL="12700">
              <a:spcBef>
                <a:spcPts val="100"/>
              </a:spcBef>
            </a:pPr>
            <a:r>
              <a:rPr lang="en-US" sz="3200" b="1" spc="-5" dirty="0">
                <a:solidFill>
                  <a:srgbClr val="FFFFFF"/>
                </a:solidFill>
                <a:cs typeface="Source Sans Pro Light"/>
              </a:rPr>
              <a:t>WebAdvisor Overview</a:t>
            </a:r>
            <a:endParaRPr sz="3200" b="1" dirty="0">
              <a:cs typeface="Source Sans Pro Light"/>
            </a:endParaRPr>
          </a:p>
        </p:txBody>
      </p:sp>
      <p:sp>
        <p:nvSpPr>
          <p:cNvPr id="9" name="object 11">
            <a:extLst>
              <a:ext uri="{FF2B5EF4-FFF2-40B4-BE49-F238E27FC236}">
                <a16:creationId xmlns:a16="http://schemas.microsoft.com/office/drawing/2014/main" id="{BBB93338-24A2-4562-A7F8-5EFE30FDD4F9}"/>
              </a:ext>
            </a:extLst>
          </p:cNvPr>
          <p:cNvSpPr txBox="1"/>
          <p:nvPr/>
        </p:nvSpPr>
        <p:spPr>
          <a:xfrm>
            <a:off x="296386" y="1846074"/>
            <a:ext cx="16248858" cy="8066311"/>
          </a:xfrm>
          <a:prstGeom prst="rect">
            <a:avLst/>
          </a:prstGeom>
        </p:spPr>
        <p:txBody>
          <a:bodyPr vert="horz" wrap="square" lIns="0" tIns="12700" rIns="0" bIns="0" rtlCol="0">
            <a:spAutoFit/>
          </a:bodyPr>
          <a:lstStyle/>
          <a:p>
            <a:pPr marL="298450" indent="-285750">
              <a:spcBef>
                <a:spcPts val="100"/>
              </a:spcBef>
              <a:buFont typeface="Arial" panose="020B0604020202020204" pitchFamily="34" charset="0"/>
              <a:buChar char="•"/>
              <a:tabLst>
                <a:tab pos="139700" algn="l"/>
              </a:tabLst>
            </a:pPr>
            <a:r>
              <a:rPr lang="en-US" sz="4000" b="1" dirty="0">
                <a:cs typeface="Source Sans Pro Light"/>
              </a:rPr>
              <a:t>WebAdvisor Retirement</a:t>
            </a:r>
          </a:p>
          <a:p>
            <a:pPr marL="755650" lvl="1" indent="-285750">
              <a:spcBef>
                <a:spcPts val="100"/>
              </a:spcBef>
              <a:buFont typeface="Arial" panose="020B0604020202020204" pitchFamily="34" charset="0"/>
              <a:buChar char="•"/>
              <a:tabLst>
                <a:tab pos="139700" algn="l"/>
              </a:tabLst>
            </a:pPr>
            <a:r>
              <a:rPr lang="en-US" sz="3600" dirty="0">
                <a:cs typeface="Source Sans Pro Light"/>
              </a:rPr>
              <a:t>Support ending June 30, 2022</a:t>
            </a:r>
          </a:p>
          <a:p>
            <a:pPr marL="755650" lvl="1" indent="-285750">
              <a:spcBef>
                <a:spcPts val="100"/>
              </a:spcBef>
              <a:buFont typeface="Arial" panose="020B0604020202020204" pitchFamily="34" charset="0"/>
              <a:buChar char="•"/>
              <a:tabLst>
                <a:tab pos="139700" algn="l"/>
              </a:tabLst>
            </a:pPr>
            <a:r>
              <a:rPr lang="en-US" sz="3600" dirty="0">
                <a:cs typeface="Source Sans Pro Light"/>
              </a:rPr>
              <a:t>Functions transitioning to Self Service or alternative solutions</a:t>
            </a:r>
          </a:p>
          <a:p>
            <a:pPr marL="12700">
              <a:spcBef>
                <a:spcPts val="100"/>
              </a:spcBef>
              <a:tabLst>
                <a:tab pos="139700" algn="l"/>
              </a:tabLst>
            </a:pPr>
            <a:br>
              <a:rPr lang="en-US" sz="4000" b="1" dirty="0">
                <a:cs typeface="Source Sans Pro Light"/>
              </a:rPr>
            </a:br>
            <a:endParaRPr lang="en-US" sz="4000" b="1" dirty="0">
              <a:cs typeface="Source Sans Pro Light"/>
            </a:endParaRPr>
          </a:p>
          <a:p>
            <a:pPr marL="298450" indent="-285750">
              <a:spcBef>
                <a:spcPts val="100"/>
              </a:spcBef>
              <a:buFont typeface="Arial" panose="020B0604020202020204" pitchFamily="34" charset="0"/>
              <a:buChar char="•"/>
              <a:tabLst>
                <a:tab pos="139700" algn="l"/>
              </a:tabLst>
            </a:pPr>
            <a:r>
              <a:rPr lang="en-US" sz="4000" b="1" dirty="0">
                <a:cs typeface="Source Sans Pro Light"/>
              </a:rPr>
              <a:t>What’s Left in WebAdvisor? </a:t>
            </a:r>
            <a:br>
              <a:rPr lang="en-US" sz="4000" dirty="0">
                <a:cs typeface="Source Sans Pro Light"/>
              </a:rPr>
            </a:br>
            <a:br>
              <a:rPr lang="en-US" sz="4000" dirty="0">
                <a:cs typeface="Source Sans Pro Light"/>
              </a:rPr>
            </a:br>
            <a:br>
              <a:rPr lang="en-US" sz="4000" dirty="0">
                <a:cs typeface="Source Sans Pro Light"/>
              </a:rPr>
            </a:br>
            <a:br>
              <a:rPr lang="en-US" sz="4000" dirty="0">
                <a:cs typeface="Source Sans Pro Light"/>
              </a:rPr>
            </a:br>
            <a:br>
              <a:rPr lang="en-US" sz="4000" dirty="0">
                <a:cs typeface="Source Sans Pro Light"/>
              </a:rPr>
            </a:br>
            <a:br>
              <a:rPr lang="en-US" sz="4000" dirty="0">
                <a:cs typeface="Source Sans Pro Light"/>
              </a:rPr>
            </a:br>
            <a:br>
              <a:rPr lang="en-US" sz="4000" dirty="0">
                <a:cs typeface="Source Sans Pro Light"/>
              </a:rPr>
            </a:br>
            <a:endParaRPr lang="en-US" sz="4000" dirty="0">
              <a:cs typeface="Source Sans Pro Light"/>
            </a:endParaRPr>
          </a:p>
        </p:txBody>
      </p:sp>
      <p:graphicFrame>
        <p:nvGraphicFramePr>
          <p:cNvPr id="3" name="Table 2">
            <a:extLst>
              <a:ext uri="{FF2B5EF4-FFF2-40B4-BE49-F238E27FC236}">
                <a16:creationId xmlns:a16="http://schemas.microsoft.com/office/drawing/2014/main" id="{EEEB12D9-9901-44F5-A6AA-93251544F95E}"/>
              </a:ext>
            </a:extLst>
          </p:cNvPr>
          <p:cNvGraphicFramePr>
            <a:graphicFrameLocks noGrp="1"/>
          </p:cNvGraphicFramePr>
          <p:nvPr>
            <p:extLst>
              <p:ext uri="{D42A27DB-BD31-4B8C-83A1-F6EECF244321}">
                <p14:modId xmlns:p14="http://schemas.microsoft.com/office/powerpoint/2010/main" val="1043294745"/>
              </p:ext>
            </p:extLst>
          </p:nvPr>
        </p:nvGraphicFramePr>
        <p:xfrm>
          <a:off x="583244" y="5956300"/>
          <a:ext cx="15675142" cy="3627120"/>
        </p:xfrm>
        <a:graphic>
          <a:graphicData uri="http://schemas.openxmlformats.org/drawingml/2006/table">
            <a:tbl>
              <a:tblPr>
                <a:tableStyleId>{5C22544A-7EE6-4342-B048-85BDC9FD1C3A}</a:tableStyleId>
              </a:tblPr>
              <a:tblGrid>
                <a:gridCol w="7837571">
                  <a:extLst>
                    <a:ext uri="{9D8B030D-6E8A-4147-A177-3AD203B41FA5}">
                      <a16:colId xmlns:a16="http://schemas.microsoft.com/office/drawing/2014/main" val="807721886"/>
                    </a:ext>
                  </a:extLst>
                </a:gridCol>
                <a:gridCol w="7837571">
                  <a:extLst>
                    <a:ext uri="{9D8B030D-6E8A-4147-A177-3AD203B41FA5}">
                      <a16:colId xmlns:a16="http://schemas.microsoft.com/office/drawing/2014/main" val="3655736154"/>
                    </a:ext>
                  </a:extLst>
                </a:gridCol>
              </a:tblGrid>
              <a:tr h="370840">
                <a:tc>
                  <a:txBody>
                    <a:bodyPr/>
                    <a:lstStyle/>
                    <a:p>
                      <a:pPr marL="571500" indent="-571500">
                        <a:buFont typeface="Arial" panose="020B0604020202020204" pitchFamily="34" charset="0"/>
                        <a:buChar char="•"/>
                      </a:pPr>
                      <a:r>
                        <a:rPr lang="en-US" sz="3600" b="0" kern="1200" dirty="0">
                          <a:solidFill>
                            <a:schemeClr val="tx1"/>
                          </a:solidFill>
                          <a:latin typeface="+mn-lt"/>
                          <a:ea typeface="+mn-ea"/>
                        </a:rPr>
                        <a:t>Leave Requests &amp; Reporting</a:t>
                      </a:r>
                    </a:p>
                    <a:p>
                      <a:pPr marL="571500" indent="-571500">
                        <a:buFont typeface="Arial" panose="020B0604020202020204" pitchFamily="34" charset="0"/>
                        <a:buChar char="•"/>
                      </a:pPr>
                      <a:r>
                        <a:rPr lang="en-US" sz="3600" b="0" kern="1200" dirty="0">
                          <a:solidFill>
                            <a:schemeClr val="tx1"/>
                          </a:solidFill>
                          <a:latin typeface="+mn-lt"/>
                          <a:ea typeface="+mn-ea"/>
                        </a:rPr>
                        <a:t>Grading</a:t>
                      </a:r>
                    </a:p>
                    <a:p>
                      <a:pPr marL="571500" indent="-571500">
                        <a:buFont typeface="Arial" panose="020B0604020202020204" pitchFamily="34" charset="0"/>
                        <a:buChar char="•"/>
                      </a:pPr>
                      <a:r>
                        <a:rPr lang="en-US" sz="3600" b="0" kern="1200" dirty="0">
                          <a:solidFill>
                            <a:schemeClr val="tx1"/>
                          </a:solidFill>
                          <a:latin typeface="+mn-lt"/>
                          <a:ea typeface="+mn-ea"/>
                        </a:rPr>
                        <a:t>Drop Students from Roster</a:t>
                      </a:r>
                    </a:p>
                    <a:p>
                      <a:pPr marL="571500" indent="-571500">
                        <a:buFont typeface="Arial" panose="020B0604020202020204" pitchFamily="34" charset="0"/>
                        <a:buChar char="•"/>
                      </a:pPr>
                      <a:r>
                        <a:rPr lang="en-US" sz="3600" b="0" kern="1200" dirty="0">
                          <a:solidFill>
                            <a:schemeClr val="tx1"/>
                          </a:solidFill>
                          <a:latin typeface="+mn-lt"/>
                          <a:ea typeface="+mn-ea"/>
                        </a:rPr>
                        <a:t>Attendance</a:t>
                      </a:r>
                    </a:p>
                    <a:p>
                      <a:pPr marL="571500" indent="-571500">
                        <a:buFont typeface="Arial" panose="020B0604020202020204" pitchFamily="34" charset="0"/>
                        <a:buChar char="•"/>
                      </a:pPr>
                      <a:r>
                        <a:rPr lang="en-US" sz="3600" b="0" kern="1200" dirty="0">
                          <a:solidFill>
                            <a:schemeClr val="tx1"/>
                          </a:solidFill>
                          <a:latin typeface="+mn-lt"/>
                          <a:ea typeface="+mn-ea"/>
                        </a:rPr>
                        <a:t>Adjunct Contracts</a:t>
                      </a:r>
                    </a:p>
                    <a:p>
                      <a:pPr marL="571500" indent="-571500">
                        <a:buFont typeface="Arial" panose="020B0604020202020204" pitchFamily="34" charset="0"/>
                        <a:buChar char="•"/>
                      </a:pPr>
                      <a:r>
                        <a:rPr lang="en-US" sz="3600" b="0" kern="1200" dirty="0">
                          <a:solidFill>
                            <a:schemeClr val="tx1"/>
                          </a:solidFill>
                          <a:latin typeface="+mn-lt"/>
                          <a:ea typeface="+mn-ea"/>
                        </a:rPr>
                        <a:t>Enrollment Verification</a:t>
                      </a:r>
                    </a:p>
                    <a:p>
                      <a:pPr marL="285750" indent="-285750">
                        <a:buFont typeface="Arial" panose="020B0604020202020204" pitchFamily="34" charset="0"/>
                        <a:buChar char="•"/>
                      </a:pPr>
                      <a:endParaRPr lang="en-US" sz="1600" b="0" dirty="0"/>
                    </a:p>
                  </a:txBody>
                  <a:tcPr>
                    <a:solidFill>
                      <a:schemeClr val="bg1"/>
                    </a:solidFill>
                  </a:tcPr>
                </a:tc>
                <a:tc>
                  <a:txBody>
                    <a:bodyPr/>
                    <a:lstStyle/>
                    <a:p>
                      <a:pPr marL="571500" indent="-571500">
                        <a:buFont typeface="Arial" panose="020B0604020202020204" pitchFamily="34" charset="0"/>
                        <a:buChar char="•"/>
                      </a:pPr>
                      <a:r>
                        <a:rPr lang="en-US" sz="3600" b="0" kern="1200" dirty="0">
                          <a:solidFill>
                            <a:schemeClr val="tx1"/>
                          </a:solidFill>
                          <a:latin typeface="+mn-lt"/>
                          <a:ea typeface="+mn-ea"/>
                          <a:cs typeface="+mn-cs"/>
                        </a:rPr>
                        <a:t>Official Transcripts </a:t>
                      </a:r>
                    </a:p>
                    <a:p>
                      <a:pPr marL="571500" indent="-571500">
                        <a:buFont typeface="Arial" panose="020B0604020202020204" pitchFamily="34" charset="0"/>
                        <a:buChar char="•"/>
                      </a:pPr>
                      <a:r>
                        <a:rPr lang="en-US" sz="3600" b="0" kern="1200" dirty="0">
                          <a:solidFill>
                            <a:schemeClr val="tx1"/>
                          </a:solidFill>
                          <a:latin typeface="+mn-lt"/>
                          <a:ea typeface="+mn-ea"/>
                          <a:cs typeface="+mn-cs"/>
                        </a:rPr>
                        <a:t>New Student Orientation</a:t>
                      </a:r>
                    </a:p>
                    <a:p>
                      <a:pPr marL="571500" indent="-571500">
                        <a:buFont typeface="Arial" panose="020B0604020202020204" pitchFamily="34" charset="0"/>
                        <a:buChar char="•"/>
                      </a:pPr>
                      <a:r>
                        <a:rPr lang="en-US" sz="3600" b="0" kern="1200" dirty="0">
                          <a:solidFill>
                            <a:schemeClr val="tx1"/>
                          </a:solidFill>
                          <a:latin typeface="+mn-lt"/>
                          <a:ea typeface="+mn-ea"/>
                          <a:cs typeface="+mn-cs"/>
                        </a:rPr>
                        <a:t>PAL Orientation</a:t>
                      </a:r>
                    </a:p>
                    <a:p>
                      <a:pPr marL="571500" indent="-571500">
                        <a:buFont typeface="Arial" panose="020B0604020202020204" pitchFamily="34" charset="0"/>
                        <a:buChar char="•"/>
                      </a:pPr>
                      <a:r>
                        <a:rPr lang="en-US" sz="3600" b="0" kern="1200" dirty="0">
                          <a:solidFill>
                            <a:schemeClr val="tx1"/>
                          </a:solidFill>
                          <a:latin typeface="+mn-lt"/>
                          <a:ea typeface="+mn-ea"/>
                          <a:cs typeface="+mn-cs"/>
                        </a:rPr>
                        <a:t>Online Refund Request</a:t>
                      </a:r>
                    </a:p>
                    <a:p>
                      <a:pPr marL="571500" indent="-571500">
                        <a:buFont typeface="Arial" panose="020B0604020202020204" pitchFamily="34" charset="0"/>
                        <a:buChar char="•"/>
                      </a:pPr>
                      <a:r>
                        <a:rPr lang="en-US" sz="3600" b="0" kern="1200" dirty="0">
                          <a:solidFill>
                            <a:schemeClr val="tx1"/>
                          </a:solidFill>
                          <a:latin typeface="+mn-lt"/>
                          <a:ea typeface="+mn-ea"/>
                          <a:cs typeface="+mn-cs"/>
                        </a:rPr>
                        <a:t>1098T Opt-In</a:t>
                      </a:r>
                    </a:p>
                    <a:p>
                      <a:pPr marL="571500" indent="-571500">
                        <a:buFont typeface="Arial" panose="020B0604020202020204" pitchFamily="34" charset="0"/>
                        <a:buChar char="•"/>
                      </a:pPr>
                      <a:r>
                        <a:rPr lang="en-US" sz="3600" b="0" kern="1200" dirty="0">
                          <a:solidFill>
                            <a:schemeClr val="tx1"/>
                          </a:solidFill>
                          <a:latin typeface="+mn-lt"/>
                          <a:ea typeface="+mn-ea"/>
                          <a:cs typeface="+mn-cs"/>
                        </a:rPr>
                        <a:t>Financial Agreements</a:t>
                      </a:r>
                    </a:p>
                  </a:txBody>
                  <a:tcPr>
                    <a:solidFill>
                      <a:schemeClr val="bg1"/>
                    </a:solidFill>
                  </a:tcPr>
                </a:tc>
                <a:extLst>
                  <a:ext uri="{0D108BD9-81ED-4DB2-BD59-A6C34878D82A}">
                    <a16:rowId xmlns:a16="http://schemas.microsoft.com/office/drawing/2014/main" val="3758311136"/>
                  </a:ext>
                </a:extLst>
              </a:tr>
            </a:tbl>
          </a:graphicData>
        </a:graphic>
      </p:graphicFrame>
    </p:spTree>
    <p:extLst>
      <p:ext uri="{BB962C8B-B14F-4D97-AF65-F5344CB8AC3E}">
        <p14:creationId xmlns:p14="http://schemas.microsoft.com/office/powerpoint/2010/main" val="2501868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neath the surface - by Lifeliqe.potx" id="{4B8C8C1B-0C50-449B-B30C-D12D5D26CCCC}" vid="{B302B916-BDB9-4DB9-8378-87DA5A6082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60B8AF68519B4EB03CECEBDE4A2FE6" ma:contentTypeVersion="14" ma:contentTypeDescription="Create a new document." ma:contentTypeScope="" ma:versionID="bd717958ebfc87e074ba0aee53bfd98f">
  <xsd:schema xmlns:xsd="http://www.w3.org/2001/XMLSchema" xmlns:xs="http://www.w3.org/2001/XMLSchema" xmlns:p="http://schemas.microsoft.com/office/2006/metadata/properties" xmlns:ns3="a5ba63e8-16b4-4967-881e-926adccd2256" xmlns:ns4="cc3daa69-ffa1-42e2-957e-067c6d310160" targetNamespace="http://schemas.microsoft.com/office/2006/metadata/properties" ma:root="true" ma:fieldsID="3dd28c7126c90c49776d94eccfe0fc9b" ns3:_="" ns4:_="">
    <xsd:import namespace="a5ba63e8-16b4-4967-881e-926adccd2256"/>
    <xsd:import namespace="cc3daa69-ffa1-42e2-957e-067c6d3101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a63e8-16b4-4967-881e-926adccd2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3daa69-ffa1-42e2-957e-067c6d3101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09A1F0-4436-40E6-8688-3684E17F6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a63e8-16b4-4967-881e-926adccd2256"/>
    <ds:schemaRef ds:uri="cc3daa69-ffa1-42e2-957e-067c6d3101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E13177-CE43-48F2-BD2C-DC986CAB7145}">
  <ds:schemaRefs>
    <ds:schemaRef ds:uri="http://schemas.microsoft.com/sharepoint/v3/contenttype/forms"/>
  </ds:schemaRefs>
</ds:datastoreItem>
</file>

<file path=customXml/itemProps3.xml><?xml version="1.0" encoding="utf-8"?>
<ds:datastoreItem xmlns:ds="http://schemas.openxmlformats.org/officeDocument/2006/customXml" ds:itemID="{C074A78E-A123-4FEC-A0B3-B646592380E8}">
  <ds:schemaRefs>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cc3daa69-ffa1-42e2-957e-067c6d310160"/>
    <ds:schemaRef ds:uri="a5ba63e8-16b4-4967-881e-926adccd225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Beneath the surface</Template>
  <TotalTime>0</TotalTime>
  <Words>1608</Words>
  <Application>Microsoft Office PowerPoint</Application>
  <PresentationFormat>Custom</PresentationFormat>
  <Paragraphs>269</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Source Sans Pro</vt:lpstr>
      <vt:lpstr>Source Sans Pro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167</cp:revision>
  <dcterms:created xsi:type="dcterms:W3CDTF">2022-02-25T23:39:20Z</dcterms:created>
  <dcterms:modified xsi:type="dcterms:W3CDTF">2022-04-11T15:34:55Z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0x0101004560B8AF68519B4EB03CECEBDE4A2FE6</vt:lpwstr>
  </property>
</Properties>
</file>